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445" r:id="rId16"/>
    <p:sldId id="386" r:id="rId17"/>
    <p:sldId id="415" r:id="rId18"/>
    <p:sldId id="419" r:id="rId19"/>
    <p:sldId id="428" r:id="rId20"/>
    <p:sldId id="416" r:id="rId21"/>
    <p:sldId id="426" r:id="rId22"/>
    <p:sldId id="417" r:id="rId23"/>
    <p:sldId id="427" r:id="rId24"/>
    <p:sldId id="420" r:id="rId25"/>
    <p:sldId id="421" r:id="rId26"/>
    <p:sldId id="424" r:id="rId27"/>
    <p:sldId id="422" r:id="rId28"/>
    <p:sldId id="423" r:id="rId29"/>
    <p:sldId id="425" r:id="rId30"/>
    <p:sldId id="387" r:id="rId31"/>
    <p:sldId id="392" r:id="rId32"/>
    <p:sldId id="393" r:id="rId33"/>
    <p:sldId id="396" r:id="rId34"/>
    <p:sldId id="400" r:id="rId35"/>
    <p:sldId id="429" r:id="rId36"/>
    <p:sldId id="418" r:id="rId37"/>
    <p:sldId id="430" r:id="rId38"/>
    <p:sldId id="441" r:id="rId39"/>
    <p:sldId id="389" r:id="rId40"/>
    <p:sldId id="398" r:id="rId41"/>
    <p:sldId id="436" r:id="rId42"/>
    <p:sldId id="437" r:id="rId43"/>
    <p:sldId id="438" r:id="rId44"/>
    <p:sldId id="399" r:id="rId45"/>
    <p:sldId id="401" r:id="rId46"/>
    <p:sldId id="450" r:id="rId47"/>
    <p:sldId id="451" r:id="rId48"/>
    <p:sldId id="442" r:id="rId49"/>
    <p:sldId id="390" r:id="rId50"/>
    <p:sldId id="413" r:id="rId51"/>
    <p:sldId id="433" r:id="rId52"/>
    <p:sldId id="434" r:id="rId53"/>
    <p:sldId id="435" r:id="rId54"/>
    <p:sldId id="397" r:id="rId55"/>
    <p:sldId id="446" r:id="rId56"/>
    <p:sldId id="448" r:id="rId57"/>
    <p:sldId id="449" r:id="rId58"/>
    <p:sldId id="443" r:id="rId59"/>
    <p:sldId id="391" r:id="rId60"/>
    <p:sldId id="403" r:id="rId61"/>
    <p:sldId id="404" r:id="rId62"/>
    <p:sldId id="405" r:id="rId63"/>
    <p:sldId id="406" r:id="rId64"/>
    <p:sldId id="407" r:id="rId65"/>
    <p:sldId id="408" r:id="rId66"/>
    <p:sldId id="409" r:id="rId67"/>
    <p:sldId id="411" r:id="rId68"/>
    <p:sldId id="412" r:id="rId69"/>
    <p:sldId id="444" r:id="rId7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2" d="100"/>
          <a:sy n="52" d="100"/>
        </p:scale>
        <p:origin x="96" y="60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62255590144259E-2"/>
          <c:y val="2.1901185428744488E-2"/>
          <c:w val="0.92998474027955813"/>
          <c:h val="0.95663718958207145"/>
        </c:manualLayout>
      </c:layout>
      <c:lineChart>
        <c:grouping val="standard"/>
        <c:varyColors val="0"/>
        <c:ser>
          <c:idx val="0"/>
          <c:order val="0"/>
          <c:tx>
            <c:strRef>
              <c:f>Sheet1!$C$2</c:f>
              <c:strCache>
                <c:ptCount val="1"/>
                <c:pt idx="0">
                  <c:v>GDP</c:v>
                </c:pt>
              </c:strCache>
            </c:strRef>
          </c:tx>
          <c:spPr>
            <a:ln w="28575" cap="rnd">
              <a:solidFill>
                <a:schemeClr val="accent1"/>
              </a:solidFill>
              <a:round/>
            </a:ln>
            <a:effectLst/>
          </c:spPr>
          <c:marker>
            <c:symbol val="none"/>
          </c:marker>
          <c:cat>
            <c:numRef>
              <c:f>Sheet1!$B$3:$B$62</c:f>
              <c:numCache>
                <c:formatCode>General</c:formatCode>
                <c:ptCount val="60"/>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0</c:v>
                </c:pt>
                <c:pt idx="46">
                  <c:v>1</c:v>
                </c:pt>
                <c:pt idx="47">
                  <c:v>2</c:v>
                </c:pt>
                <c:pt idx="48">
                  <c:v>3</c:v>
                </c:pt>
                <c:pt idx="49">
                  <c:v>4</c:v>
                </c:pt>
                <c:pt idx="50">
                  <c:v>5</c:v>
                </c:pt>
                <c:pt idx="51">
                  <c:v>6</c:v>
                </c:pt>
                <c:pt idx="52">
                  <c:v>7</c:v>
                </c:pt>
                <c:pt idx="53">
                  <c:v>8</c:v>
                </c:pt>
                <c:pt idx="54">
                  <c:v>9</c:v>
                </c:pt>
                <c:pt idx="55">
                  <c:v>10</c:v>
                </c:pt>
                <c:pt idx="56">
                  <c:v>11</c:v>
                </c:pt>
                <c:pt idx="57">
                  <c:v>12</c:v>
                </c:pt>
                <c:pt idx="58">
                  <c:v>13</c:v>
                </c:pt>
                <c:pt idx="59">
                  <c:v>14</c:v>
                </c:pt>
              </c:numCache>
            </c:numRef>
          </c:cat>
          <c:val>
            <c:numRef>
              <c:f>Sheet1!$C$3:$C$62</c:f>
              <c:numCache>
                <c:formatCode>0.0_ ;"△ "0.0_ </c:formatCode>
                <c:ptCount val="60"/>
                <c:pt idx="1">
                  <c:v>12.2</c:v>
                </c:pt>
                <c:pt idx="2">
                  <c:v>14.7</c:v>
                </c:pt>
                <c:pt idx="3">
                  <c:v>7.1</c:v>
                </c:pt>
                <c:pt idx="4">
                  <c:v>17.3</c:v>
                </c:pt>
                <c:pt idx="5">
                  <c:v>20</c:v>
                </c:pt>
                <c:pt idx="6">
                  <c:v>20.9</c:v>
                </c:pt>
                <c:pt idx="7">
                  <c:v>10.7</c:v>
                </c:pt>
                <c:pt idx="8">
                  <c:v>17.5</c:v>
                </c:pt>
                <c:pt idx="9">
                  <c:v>15.9</c:v>
                </c:pt>
                <c:pt idx="10">
                  <c:v>11.1</c:v>
                </c:pt>
                <c:pt idx="11">
                  <c:v>17.600000000000001</c:v>
                </c:pt>
                <c:pt idx="12">
                  <c:v>17</c:v>
                </c:pt>
                <c:pt idx="13">
                  <c:v>18.3</c:v>
                </c:pt>
                <c:pt idx="14">
                  <c:v>18.399999999999999</c:v>
                </c:pt>
                <c:pt idx="15">
                  <c:v>15.7</c:v>
                </c:pt>
                <c:pt idx="16">
                  <c:v>10.1</c:v>
                </c:pt>
                <c:pt idx="17">
                  <c:v>16.399999999999999</c:v>
                </c:pt>
                <c:pt idx="18">
                  <c:v>21</c:v>
                </c:pt>
                <c:pt idx="19">
                  <c:v>18.600000000000001</c:v>
                </c:pt>
                <c:pt idx="20">
                  <c:v>10</c:v>
                </c:pt>
                <c:pt idx="21">
                  <c:v>12.4</c:v>
                </c:pt>
                <c:pt idx="22">
                  <c:v>11</c:v>
                </c:pt>
                <c:pt idx="23">
                  <c:v>9.6999999999999993</c:v>
                </c:pt>
                <c:pt idx="24">
                  <c:v>8</c:v>
                </c:pt>
                <c:pt idx="25">
                  <c:v>10.3</c:v>
                </c:pt>
                <c:pt idx="26">
                  <c:v>6.5</c:v>
                </c:pt>
                <c:pt idx="27">
                  <c:v>4.4000000000000004</c:v>
                </c:pt>
                <c:pt idx="28">
                  <c:v>4.5999999999999996</c:v>
                </c:pt>
                <c:pt idx="29">
                  <c:v>6.7</c:v>
                </c:pt>
                <c:pt idx="30">
                  <c:v>7.2</c:v>
                </c:pt>
                <c:pt idx="31">
                  <c:v>3.6</c:v>
                </c:pt>
                <c:pt idx="32">
                  <c:v>5.9</c:v>
                </c:pt>
                <c:pt idx="33">
                  <c:v>7</c:v>
                </c:pt>
                <c:pt idx="34">
                  <c:v>7.3</c:v>
                </c:pt>
                <c:pt idx="35">
                  <c:v>8.6</c:v>
                </c:pt>
                <c:pt idx="36">
                  <c:v>4.9000000000000004</c:v>
                </c:pt>
                <c:pt idx="37">
                  <c:v>2</c:v>
                </c:pt>
                <c:pt idx="38">
                  <c:v>-0.1</c:v>
                </c:pt>
                <c:pt idx="39">
                  <c:v>1.4</c:v>
                </c:pt>
                <c:pt idx="40">
                  <c:v>1.7</c:v>
                </c:pt>
                <c:pt idx="41">
                  <c:v>2.2999999999999998</c:v>
                </c:pt>
                <c:pt idx="42">
                  <c:v>0.9</c:v>
                </c:pt>
                <c:pt idx="43">
                  <c:v>-2</c:v>
                </c:pt>
                <c:pt idx="44">
                  <c:v>-0.8</c:v>
                </c:pt>
                <c:pt idx="45">
                  <c:v>0.9</c:v>
                </c:pt>
                <c:pt idx="46">
                  <c:v>-0.5</c:v>
                </c:pt>
                <c:pt idx="47">
                  <c:v>-0.7</c:v>
                </c:pt>
                <c:pt idx="48">
                  <c:v>0.8</c:v>
                </c:pt>
                <c:pt idx="49">
                  <c:v>0.2</c:v>
                </c:pt>
                <c:pt idx="50">
                  <c:v>0.5</c:v>
                </c:pt>
                <c:pt idx="51">
                  <c:v>0.7</c:v>
                </c:pt>
                <c:pt idx="52">
                  <c:v>0.8</c:v>
                </c:pt>
                <c:pt idx="53">
                  <c:v>-4.5999999999999996</c:v>
                </c:pt>
                <c:pt idx="54">
                  <c:v>-3.2</c:v>
                </c:pt>
                <c:pt idx="55">
                  <c:v>1.3</c:v>
                </c:pt>
                <c:pt idx="56">
                  <c:v>-1.3</c:v>
                </c:pt>
                <c:pt idx="57">
                  <c:v>0.1</c:v>
                </c:pt>
                <c:pt idx="58">
                  <c:v>1.8</c:v>
                </c:pt>
                <c:pt idx="59">
                  <c:v>1.5</c:v>
                </c:pt>
              </c:numCache>
            </c:numRef>
          </c:val>
          <c:smooth val="0"/>
          <c:extLst>
            <c:ext xmlns:c16="http://schemas.microsoft.com/office/drawing/2014/chart" uri="{C3380CC4-5D6E-409C-BE32-E72D297353CC}">
              <c16:uniqueId val="{00000000-51F4-4836-94C6-67B5C8DA37CB}"/>
            </c:ext>
          </c:extLst>
        </c:ser>
        <c:ser>
          <c:idx val="1"/>
          <c:order val="1"/>
          <c:tx>
            <c:strRef>
              <c:f>Sheet1!$D$2</c:f>
              <c:strCache>
                <c:ptCount val="1"/>
                <c:pt idx="0">
                  <c:v>国民医療費</c:v>
                </c:pt>
              </c:strCache>
            </c:strRef>
          </c:tx>
          <c:spPr>
            <a:ln w="28575" cap="rnd">
              <a:solidFill>
                <a:schemeClr val="accent2"/>
              </a:solidFill>
              <a:round/>
            </a:ln>
            <a:effectLst/>
          </c:spPr>
          <c:marker>
            <c:symbol val="none"/>
          </c:marker>
          <c:cat>
            <c:numRef>
              <c:f>Sheet1!$B$3:$B$62</c:f>
              <c:numCache>
                <c:formatCode>General</c:formatCode>
                <c:ptCount val="60"/>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pt idx="21">
                  <c:v>76</c:v>
                </c:pt>
                <c:pt idx="22">
                  <c:v>77</c:v>
                </c:pt>
                <c:pt idx="23">
                  <c:v>78</c:v>
                </c:pt>
                <c:pt idx="24">
                  <c:v>79</c:v>
                </c:pt>
                <c:pt idx="25">
                  <c:v>80</c:v>
                </c:pt>
                <c:pt idx="26">
                  <c:v>81</c:v>
                </c:pt>
                <c:pt idx="27">
                  <c:v>82</c:v>
                </c:pt>
                <c:pt idx="28">
                  <c:v>83</c:v>
                </c:pt>
                <c:pt idx="29">
                  <c:v>84</c:v>
                </c:pt>
                <c:pt idx="30">
                  <c:v>85</c:v>
                </c:pt>
                <c:pt idx="31">
                  <c:v>86</c:v>
                </c:pt>
                <c:pt idx="32">
                  <c:v>87</c:v>
                </c:pt>
                <c:pt idx="33">
                  <c:v>88</c:v>
                </c:pt>
                <c:pt idx="34">
                  <c:v>89</c:v>
                </c:pt>
                <c:pt idx="35">
                  <c:v>90</c:v>
                </c:pt>
                <c:pt idx="36">
                  <c:v>91</c:v>
                </c:pt>
                <c:pt idx="37">
                  <c:v>92</c:v>
                </c:pt>
                <c:pt idx="38">
                  <c:v>93</c:v>
                </c:pt>
                <c:pt idx="39">
                  <c:v>94</c:v>
                </c:pt>
                <c:pt idx="40">
                  <c:v>95</c:v>
                </c:pt>
                <c:pt idx="41">
                  <c:v>96</c:v>
                </c:pt>
                <c:pt idx="42">
                  <c:v>97</c:v>
                </c:pt>
                <c:pt idx="43">
                  <c:v>98</c:v>
                </c:pt>
                <c:pt idx="44">
                  <c:v>99</c:v>
                </c:pt>
                <c:pt idx="45">
                  <c:v>0</c:v>
                </c:pt>
                <c:pt idx="46">
                  <c:v>1</c:v>
                </c:pt>
                <c:pt idx="47">
                  <c:v>2</c:v>
                </c:pt>
                <c:pt idx="48">
                  <c:v>3</c:v>
                </c:pt>
                <c:pt idx="49">
                  <c:v>4</c:v>
                </c:pt>
                <c:pt idx="50">
                  <c:v>5</c:v>
                </c:pt>
                <c:pt idx="51">
                  <c:v>6</c:v>
                </c:pt>
                <c:pt idx="52">
                  <c:v>7</c:v>
                </c:pt>
                <c:pt idx="53">
                  <c:v>8</c:v>
                </c:pt>
                <c:pt idx="54">
                  <c:v>9</c:v>
                </c:pt>
                <c:pt idx="55">
                  <c:v>10</c:v>
                </c:pt>
                <c:pt idx="56">
                  <c:v>11</c:v>
                </c:pt>
                <c:pt idx="57">
                  <c:v>12</c:v>
                </c:pt>
                <c:pt idx="58">
                  <c:v>13</c:v>
                </c:pt>
                <c:pt idx="59">
                  <c:v>14</c:v>
                </c:pt>
              </c:numCache>
            </c:numRef>
          </c:cat>
          <c:val>
            <c:numRef>
              <c:f>Sheet1!$D$3:$D$62</c:f>
              <c:numCache>
                <c:formatCode>0.0_ ;"△ "0.0_ </c:formatCode>
                <c:ptCount val="60"/>
                <c:pt idx="1">
                  <c:v>8.1999999999999993</c:v>
                </c:pt>
                <c:pt idx="2">
                  <c:v>12.2</c:v>
                </c:pt>
                <c:pt idx="3">
                  <c:v>11.5</c:v>
                </c:pt>
                <c:pt idx="4">
                  <c:v>12.2</c:v>
                </c:pt>
                <c:pt idx="5">
                  <c:v>13</c:v>
                </c:pt>
                <c:pt idx="6">
                  <c:v>25.3</c:v>
                </c:pt>
                <c:pt idx="7">
                  <c:v>19.5</c:v>
                </c:pt>
                <c:pt idx="8">
                  <c:v>23</c:v>
                </c:pt>
                <c:pt idx="9">
                  <c:v>24.5</c:v>
                </c:pt>
                <c:pt idx="10">
                  <c:v>19.5</c:v>
                </c:pt>
                <c:pt idx="11">
                  <c:v>15.8</c:v>
                </c:pt>
                <c:pt idx="12">
                  <c:v>16.3</c:v>
                </c:pt>
                <c:pt idx="13">
                  <c:v>19.2</c:v>
                </c:pt>
                <c:pt idx="14">
                  <c:v>15.3</c:v>
                </c:pt>
                <c:pt idx="15">
                  <c:v>20.100000000000001</c:v>
                </c:pt>
                <c:pt idx="16">
                  <c:v>9.1999999999999993</c:v>
                </c:pt>
                <c:pt idx="17">
                  <c:v>24.7</c:v>
                </c:pt>
                <c:pt idx="18">
                  <c:v>16.2</c:v>
                </c:pt>
                <c:pt idx="19">
                  <c:v>36.200000000000003</c:v>
                </c:pt>
                <c:pt idx="20">
                  <c:v>20.399999999999999</c:v>
                </c:pt>
                <c:pt idx="21">
                  <c:v>18.399999999999999</c:v>
                </c:pt>
                <c:pt idx="22">
                  <c:v>11.7</c:v>
                </c:pt>
                <c:pt idx="23">
                  <c:v>16.8</c:v>
                </c:pt>
                <c:pt idx="24">
                  <c:v>9.5</c:v>
                </c:pt>
                <c:pt idx="25">
                  <c:v>9.4</c:v>
                </c:pt>
                <c:pt idx="26">
                  <c:v>7.4</c:v>
                </c:pt>
                <c:pt idx="27">
                  <c:v>7.7</c:v>
                </c:pt>
                <c:pt idx="28">
                  <c:v>4.9000000000000004</c:v>
                </c:pt>
                <c:pt idx="29">
                  <c:v>3.8</c:v>
                </c:pt>
                <c:pt idx="30">
                  <c:v>6.1</c:v>
                </c:pt>
                <c:pt idx="31">
                  <c:v>6.6</c:v>
                </c:pt>
                <c:pt idx="32">
                  <c:v>5.9</c:v>
                </c:pt>
                <c:pt idx="33">
                  <c:v>3.8</c:v>
                </c:pt>
                <c:pt idx="34">
                  <c:v>5.2</c:v>
                </c:pt>
                <c:pt idx="35">
                  <c:v>4.5</c:v>
                </c:pt>
                <c:pt idx="36">
                  <c:v>5.9</c:v>
                </c:pt>
                <c:pt idx="37">
                  <c:v>7.6</c:v>
                </c:pt>
                <c:pt idx="38">
                  <c:v>3.8</c:v>
                </c:pt>
                <c:pt idx="39">
                  <c:v>5.9</c:v>
                </c:pt>
                <c:pt idx="40">
                  <c:v>4.5</c:v>
                </c:pt>
                <c:pt idx="41">
                  <c:v>5.6</c:v>
                </c:pt>
                <c:pt idx="42">
                  <c:v>1.6</c:v>
                </c:pt>
                <c:pt idx="43">
                  <c:v>2.2999999999999998</c:v>
                </c:pt>
                <c:pt idx="44">
                  <c:v>3.8</c:v>
                </c:pt>
                <c:pt idx="45">
                  <c:v>-1.8</c:v>
                </c:pt>
                <c:pt idx="46">
                  <c:v>3.2</c:v>
                </c:pt>
                <c:pt idx="47">
                  <c:v>-0.5</c:v>
                </c:pt>
                <c:pt idx="48">
                  <c:v>1.9</c:v>
                </c:pt>
                <c:pt idx="49">
                  <c:v>1.8</c:v>
                </c:pt>
                <c:pt idx="50">
                  <c:v>3.2</c:v>
                </c:pt>
                <c:pt idx="51" formatCode="@">
                  <c:v>0</c:v>
                </c:pt>
                <c:pt idx="52">
                  <c:v>3</c:v>
                </c:pt>
                <c:pt idx="53">
                  <c:v>2</c:v>
                </c:pt>
                <c:pt idx="54">
                  <c:v>3.4</c:v>
                </c:pt>
                <c:pt idx="55">
                  <c:v>3.9</c:v>
                </c:pt>
                <c:pt idx="56">
                  <c:v>3.1</c:v>
                </c:pt>
                <c:pt idx="57">
                  <c:v>1.6</c:v>
                </c:pt>
                <c:pt idx="58">
                  <c:v>2.2000000000000002</c:v>
                </c:pt>
                <c:pt idx="59">
                  <c:v>1.9</c:v>
                </c:pt>
              </c:numCache>
            </c:numRef>
          </c:val>
          <c:smooth val="0"/>
          <c:extLst>
            <c:ext xmlns:c16="http://schemas.microsoft.com/office/drawing/2014/chart" uri="{C3380CC4-5D6E-409C-BE32-E72D297353CC}">
              <c16:uniqueId val="{00000001-51F4-4836-94C6-67B5C8DA37CB}"/>
            </c:ext>
          </c:extLst>
        </c:ser>
        <c:dLbls>
          <c:showLegendKey val="0"/>
          <c:showVal val="0"/>
          <c:showCatName val="0"/>
          <c:showSerName val="0"/>
          <c:showPercent val="0"/>
          <c:showBubbleSize val="0"/>
        </c:dLbls>
        <c:smooth val="0"/>
        <c:axId val="339856040"/>
        <c:axId val="339858392"/>
      </c:lineChart>
      <c:catAx>
        <c:axId val="339856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39858392"/>
        <c:crosses val="autoZero"/>
        <c:auto val="1"/>
        <c:lblAlgn val="ctr"/>
        <c:lblOffset val="100"/>
        <c:noMultiLvlLbl val="0"/>
      </c:catAx>
      <c:valAx>
        <c:axId val="339858392"/>
        <c:scaling>
          <c:orientation val="minMax"/>
        </c:scaling>
        <c:delete val="0"/>
        <c:axPos val="l"/>
        <c:majorGridlines>
          <c:spPr>
            <a:ln w="9525" cap="flat" cmpd="sng" algn="ctr">
              <a:solidFill>
                <a:schemeClr val="tx1">
                  <a:lumMod val="15000"/>
                  <a:lumOff val="85000"/>
                </a:schemeClr>
              </a:solidFill>
              <a:round/>
            </a:ln>
            <a:effectLst/>
          </c:spPr>
        </c:majorGridlines>
        <c:numFmt formatCode="0.0_ ;&quot;△ &quot;0.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39856040"/>
        <c:crosses val="autoZero"/>
        <c:crossBetween val="between"/>
      </c:valAx>
      <c:spPr>
        <a:noFill/>
        <a:ln>
          <a:noFill/>
        </a:ln>
        <a:effectLst/>
      </c:spPr>
    </c:plotArea>
    <c:legend>
      <c:legendPos val="b"/>
      <c:layout>
        <c:manualLayout>
          <c:xMode val="edge"/>
          <c:yMode val="edge"/>
          <c:x val="0.61276422165143796"/>
          <c:y val="0.23954053820195553"/>
          <c:w val="0.32902996643020666"/>
          <c:h val="0.2473129704940728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5175328773784"/>
          <c:y val="3.5310414629543853E-2"/>
          <c:w val="0.8993482467122621"/>
          <c:h val="0.86403221656116513"/>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A20C-4256-BC7D-768CBE16B61E}"/>
              </c:ext>
            </c:extLst>
          </c:dPt>
          <c:dPt>
            <c:idx val="1"/>
            <c:invertIfNegative val="0"/>
            <c:bubble3D val="0"/>
            <c:spPr>
              <a:solidFill>
                <a:srgbClr val="FFC000"/>
              </a:solidFill>
              <a:ln>
                <a:noFill/>
              </a:ln>
              <a:effectLst/>
            </c:spPr>
            <c:extLst>
              <c:ext xmlns:c16="http://schemas.microsoft.com/office/drawing/2014/chart" uri="{C3380CC4-5D6E-409C-BE32-E72D297353CC}">
                <c16:uniqueId val="{00000003-A20C-4256-BC7D-768CBE16B61E}"/>
              </c:ext>
            </c:extLst>
          </c:dPt>
          <c:dPt>
            <c:idx val="2"/>
            <c:invertIfNegative val="0"/>
            <c:bubble3D val="0"/>
            <c:spPr>
              <a:solidFill>
                <a:srgbClr val="92D050"/>
              </a:solidFill>
              <a:ln>
                <a:noFill/>
              </a:ln>
              <a:effectLst/>
            </c:spPr>
            <c:extLst>
              <c:ext xmlns:c16="http://schemas.microsoft.com/office/drawing/2014/chart" uri="{C3380CC4-5D6E-409C-BE32-E72D297353CC}">
                <c16:uniqueId val="{00000005-A20C-4256-BC7D-768CBE16B61E}"/>
              </c:ext>
            </c:extLst>
          </c:dPt>
          <c:dPt>
            <c:idx val="3"/>
            <c:invertIfNegative val="0"/>
            <c:bubble3D val="0"/>
            <c:spPr>
              <a:solidFill>
                <a:srgbClr val="00B050"/>
              </a:solidFill>
              <a:ln>
                <a:noFill/>
              </a:ln>
              <a:effectLst/>
            </c:spPr>
            <c:extLst>
              <c:ext xmlns:c16="http://schemas.microsoft.com/office/drawing/2014/chart" uri="{C3380CC4-5D6E-409C-BE32-E72D297353CC}">
                <c16:uniqueId val="{00000007-A20C-4256-BC7D-768CBE16B61E}"/>
              </c:ext>
            </c:extLst>
          </c:dPt>
          <c:dPt>
            <c:idx val="4"/>
            <c:invertIfNegative val="0"/>
            <c:bubble3D val="0"/>
            <c:spPr>
              <a:solidFill>
                <a:srgbClr val="00B0F0"/>
              </a:solidFill>
              <a:ln>
                <a:noFill/>
              </a:ln>
              <a:effectLst/>
            </c:spPr>
            <c:extLst>
              <c:ext xmlns:c16="http://schemas.microsoft.com/office/drawing/2014/chart" uri="{C3380CC4-5D6E-409C-BE32-E72D297353CC}">
                <c16:uniqueId val="{00000009-A20C-4256-BC7D-768CBE16B61E}"/>
              </c:ext>
            </c:extLst>
          </c:dPt>
          <c:dPt>
            <c:idx val="5"/>
            <c:invertIfNegative val="0"/>
            <c:bubble3D val="0"/>
            <c:spPr>
              <a:solidFill>
                <a:srgbClr val="002060"/>
              </a:solidFill>
              <a:ln>
                <a:noFill/>
              </a:ln>
              <a:effectLst/>
            </c:spPr>
            <c:extLst>
              <c:ext xmlns:c16="http://schemas.microsoft.com/office/drawing/2014/chart" uri="{C3380CC4-5D6E-409C-BE32-E72D297353CC}">
                <c16:uniqueId val="{0000000B-A20C-4256-BC7D-768CBE16B61E}"/>
              </c:ext>
            </c:extLst>
          </c:dPt>
          <c:dPt>
            <c:idx val="6"/>
            <c:invertIfNegative val="0"/>
            <c:bubble3D val="0"/>
            <c:spPr>
              <a:solidFill>
                <a:srgbClr val="7030A0"/>
              </a:solidFill>
              <a:ln>
                <a:noFill/>
              </a:ln>
              <a:effectLst/>
            </c:spPr>
            <c:extLst>
              <c:ext xmlns:c16="http://schemas.microsoft.com/office/drawing/2014/chart" uri="{C3380CC4-5D6E-409C-BE32-E72D297353CC}">
                <c16:uniqueId val="{0000000D-A20C-4256-BC7D-768CBE16B61E}"/>
              </c:ext>
            </c:extLst>
          </c:dPt>
          <c:dLbls>
            <c:dLbl>
              <c:idx val="0"/>
              <c:layout>
                <c:manualLayout>
                  <c:x val="-2.6281208935611277E-3"/>
                  <c:y val="-0.16339869281045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0C-4256-BC7D-768CBE16B61E}"/>
                </c:ext>
              </c:extLst>
            </c:dLbl>
            <c:dLbl>
              <c:idx val="1"/>
              <c:layout>
                <c:manualLayout>
                  <c:x val="-4.8181659783308252E-17"/>
                  <c:y val="-0.117647058823529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0C-4256-BC7D-768CBE16B61E}"/>
                </c:ext>
              </c:extLst>
            </c:dLbl>
            <c:dLbl>
              <c:idx val="2"/>
              <c:layout>
                <c:manualLayout>
                  <c:x val="-1.3140604467806001E-3"/>
                  <c:y val="-8.06100217864923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0C-4256-BC7D-768CBE16B61E}"/>
                </c:ext>
              </c:extLst>
            </c:dLbl>
            <c:dLbl>
              <c:idx val="3"/>
              <c:layout>
                <c:manualLayout>
                  <c:x val="2.6281208935610076E-3"/>
                  <c:y val="-0.150326797385620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0C-4256-BC7D-768CBE16B61E}"/>
                </c:ext>
              </c:extLst>
            </c:dLbl>
            <c:dLbl>
              <c:idx val="4"/>
              <c:layout>
                <c:manualLayout>
                  <c:x val="1.3140604467804554E-3"/>
                  <c:y val="-0.339869281045751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0C-4256-BC7D-768CBE16B61E}"/>
                </c:ext>
              </c:extLst>
            </c:dLbl>
            <c:dLbl>
              <c:idx val="5"/>
              <c:layout>
                <c:manualLayout>
                  <c:x val="1.3140604467806482E-3"/>
                  <c:y val="-0.366013071895424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0C-4256-BC7D-768CBE16B61E}"/>
                </c:ext>
              </c:extLst>
            </c:dLbl>
            <c:dLbl>
              <c:idx val="6"/>
              <c:layout>
                <c:manualLayout>
                  <c:x val="-1.9272663913323301E-16"/>
                  <c:y val="-0.398692810457516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0C-4256-BC7D-768CBE16B61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Sheet5!$N$6:$N$12</c:f>
              <c:strCache>
                <c:ptCount val="7"/>
                <c:pt idx="0">
                  <c:v>総数</c:v>
                </c:pt>
                <c:pt idx="1">
                  <c:v>0-14</c:v>
                </c:pt>
                <c:pt idx="2">
                  <c:v>15-44</c:v>
                </c:pt>
                <c:pt idx="3">
                  <c:v>45-64</c:v>
                </c:pt>
                <c:pt idx="4">
                  <c:v>65-</c:v>
                </c:pt>
                <c:pt idx="5">
                  <c:v>70-</c:v>
                </c:pt>
                <c:pt idx="6">
                  <c:v>75-</c:v>
                </c:pt>
              </c:strCache>
            </c:strRef>
          </c:cat>
          <c:val>
            <c:numRef>
              <c:f>Sheet5!$O$6:$O$12</c:f>
              <c:numCache>
                <c:formatCode>General</c:formatCode>
                <c:ptCount val="7"/>
                <c:pt idx="0">
                  <c:v>317.89999999999998</c:v>
                </c:pt>
                <c:pt idx="1">
                  <c:v>164.5</c:v>
                </c:pt>
                <c:pt idx="2">
                  <c:v>103.3</c:v>
                </c:pt>
                <c:pt idx="3">
                  <c:v>298.2</c:v>
                </c:pt>
                <c:pt idx="4">
                  <c:v>775.3</c:v>
                </c:pt>
                <c:pt idx="5">
                  <c:v>877.6</c:v>
                </c:pt>
                <c:pt idx="6">
                  <c:v>981.1</c:v>
                </c:pt>
              </c:numCache>
            </c:numRef>
          </c:val>
          <c:extLst>
            <c:ext xmlns:c16="http://schemas.microsoft.com/office/drawing/2014/chart" uri="{C3380CC4-5D6E-409C-BE32-E72D297353CC}">
              <c16:uniqueId val="{0000000E-A20C-4256-BC7D-768CBE16B61E}"/>
            </c:ext>
          </c:extLst>
        </c:ser>
        <c:dLbls>
          <c:dLblPos val="ctr"/>
          <c:showLegendKey val="0"/>
          <c:showVal val="1"/>
          <c:showCatName val="0"/>
          <c:showSerName val="0"/>
          <c:showPercent val="0"/>
          <c:showBubbleSize val="0"/>
        </c:dLbls>
        <c:gapWidth val="150"/>
        <c:overlap val="100"/>
        <c:axId val="339860744"/>
        <c:axId val="339858784"/>
      </c:barChart>
      <c:catAx>
        <c:axId val="33986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39858784"/>
        <c:crosses val="autoZero"/>
        <c:auto val="1"/>
        <c:lblAlgn val="ctr"/>
        <c:lblOffset val="100"/>
        <c:noMultiLvlLbl val="0"/>
      </c:catAx>
      <c:valAx>
        <c:axId val="33985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39860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5251102995503"/>
          <c:y val="8.656036446469248E-2"/>
          <c:w val="0.887447488970045"/>
          <c:h val="0.75609707100963175"/>
        </c:manualLayout>
      </c:layout>
      <c:barChart>
        <c:barDir val="col"/>
        <c:grouping val="percentStacked"/>
        <c:varyColors val="0"/>
        <c:ser>
          <c:idx val="0"/>
          <c:order val="0"/>
          <c:tx>
            <c:strRef>
              <c:f>Sheet3!$A$4</c:f>
              <c:strCache>
                <c:ptCount val="1"/>
                <c:pt idx="0">
                  <c:v>0-14</c:v>
                </c:pt>
              </c:strCache>
            </c:strRef>
          </c:tx>
          <c:spPr>
            <a:solidFill>
              <a:schemeClr val="accent1"/>
            </a:solidFill>
            <a:ln>
              <a:noFill/>
            </a:ln>
            <a:effectLst/>
          </c:spPr>
          <c:invertIfNegative val="0"/>
          <c:cat>
            <c:numRef>
              <c:f>Sheet3!$B$3:$S$3</c:f>
              <c:numCache>
                <c:formatCode>General</c:formatCode>
                <c:ptCount val="18"/>
                <c:pt idx="0">
                  <c:v>97</c:v>
                </c:pt>
                <c:pt idx="1">
                  <c:v>98</c:v>
                </c:pt>
                <c:pt idx="2">
                  <c:v>99</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numCache>
            </c:numRef>
          </c:cat>
          <c:val>
            <c:numRef>
              <c:f>Sheet3!$B$4:$S$4</c:f>
              <c:numCache>
                <c:formatCode>General</c:formatCode>
                <c:ptCount val="18"/>
                <c:pt idx="0">
                  <c:v>6.2</c:v>
                </c:pt>
                <c:pt idx="1">
                  <c:v>6.3</c:v>
                </c:pt>
                <c:pt idx="2">
                  <c:v>6.5</c:v>
                </c:pt>
                <c:pt idx="3">
                  <c:v>6.9</c:v>
                </c:pt>
                <c:pt idx="4">
                  <c:v>6.6</c:v>
                </c:pt>
                <c:pt idx="5">
                  <c:v>6.6</c:v>
                </c:pt>
                <c:pt idx="6">
                  <c:v>6.4</c:v>
                </c:pt>
                <c:pt idx="7">
                  <c:v>6.2</c:v>
                </c:pt>
                <c:pt idx="8">
                  <c:v>6.6</c:v>
                </c:pt>
                <c:pt idx="9">
                  <c:v>6.4</c:v>
                </c:pt>
                <c:pt idx="10">
                  <c:v>6.4</c:v>
                </c:pt>
                <c:pt idx="11">
                  <c:v>6.4</c:v>
                </c:pt>
                <c:pt idx="12">
                  <c:v>6.3</c:v>
                </c:pt>
                <c:pt idx="13">
                  <c:v>6.5</c:v>
                </c:pt>
                <c:pt idx="14" formatCode="0.0_ ">
                  <c:v>6.4</c:v>
                </c:pt>
                <c:pt idx="15">
                  <c:v>6.3</c:v>
                </c:pt>
                <c:pt idx="16">
                  <c:v>6.1</c:v>
                </c:pt>
                <c:pt idx="17">
                  <c:v>6.1</c:v>
                </c:pt>
              </c:numCache>
            </c:numRef>
          </c:val>
          <c:extLst>
            <c:ext xmlns:c16="http://schemas.microsoft.com/office/drawing/2014/chart" uri="{C3380CC4-5D6E-409C-BE32-E72D297353CC}">
              <c16:uniqueId val="{00000000-51D5-4734-B318-65994904B2E5}"/>
            </c:ext>
          </c:extLst>
        </c:ser>
        <c:ser>
          <c:idx val="1"/>
          <c:order val="1"/>
          <c:tx>
            <c:strRef>
              <c:f>Sheet3!$A$5</c:f>
              <c:strCache>
                <c:ptCount val="1"/>
                <c:pt idx="0">
                  <c:v>15-44</c:v>
                </c:pt>
              </c:strCache>
            </c:strRef>
          </c:tx>
          <c:spPr>
            <a:solidFill>
              <a:schemeClr val="accent2"/>
            </a:solidFill>
            <a:ln>
              <a:noFill/>
            </a:ln>
            <a:effectLst/>
          </c:spPr>
          <c:invertIfNegative val="0"/>
          <c:cat>
            <c:numRef>
              <c:f>Sheet3!$B$3:$S$3</c:f>
              <c:numCache>
                <c:formatCode>General</c:formatCode>
                <c:ptCount val="18"/>
                <c:pt idx="0">
                  <c:v>97</c:v>
                </c:pt>
                <c:pt idx="1">
                  <c:v>98</c:v>
                </c:pt>
                <c:pt idx="2">
                  <c:v>99</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numCache>
            </c:numRef>
          </c:cat>
          <c:val>
            <c:numRef>
              <c:f>Sheet3!$B$5:$S$5</c:f>
              <c:numCache>
                <c:formatCode>General</c:formatCode>
                <c:ptCount val="18"/>
                <c:pt idx="0">
                  <c:v>16.8</c:v>
                </c:pt>
                <c:pt idx="1">
                  <c:v>16.2</c:v>
                </c:pt>
                <c:pt idx="2">
                  <c:v>15.2</c:v>
                </c:pt>
                <c:pt idx="3">
                  <c:v>16.100000000000001</c:v>
                </c:pt>
                <c:pt idx="4">
                  <c:v>15.6</c:v>
                </c:pt>
                <c:pt idx="5">
                  <c:v>16.3</c:v>
                </c:pt>
                <c:pt idx="6">
                  <c:v>15.4</c:v>
                </c:pt>
                <c:pt idx="7">
                  <c:v>15.1</c:v>
                </c:pt>
                <c:pt idx="8">
                  <c:v>14.9</c:v>
                </c:pt>
                <c:pt idx="9">
                  <c:v>14</c:v>
                </c:pt>
                <c:pt idx="10">
                  <c:v>14.1</c:v>
                </c:pt>
                <c:pt idx="11">
                  <c:v>13.9</c:v>
                </c:pt>
                <c:pt idx="12">
                  <c:v>13.6</c:v>
                </c:pt>
                <c:pt idx="13">
                  <c:v>13.4</c:v>
                </c:pt>
                <c:pt idx="14" formatCode="0.0_ ">
                  <c:v>13.3</c:v>
                </c:pt>
                <c:pt idx="15">
                  <c:v>13.3</c:v>
                </c:pt>
                <c:pt idx="16">
                  <c:v>13</c:v>
                </c:pt>
                <c:pt idx="17">
                  <c:v>12.8</c:v>
                </c:pt>
              </c:numCache>
            </c:numRef>
          </c:val>
          <c:extLst>
            <c:ext xmlns:c16="http://schemas.microsoft.com/office/drawing/2014/chart" uri="{C3380CC4-5D6E-409C-BE32-E72D297353CC}">
              <c16:uniqueId val="{00000001-51D5-4734-B318-65994904B2E5}"/>
            </c:ext>
          </c:extLst>
        </c:ser>
        <c:ser>
          <c:idx val="2"/>
          <c:order val="2"/>
          <c:tx>
            <c:strRef>
              <c:f>Sheet3!$A$6</c:f>
              <c:strCache>
                <c:ptCount val="1"/>
                <c:pt idx="0">
                  <c:v>45-64</c:v>
                </c:pt>
              </c:strCache>
            </c:strRef>
          </c:tx>
          <c:spPr>
            <a:solidFill>
              <a:schemeClr val="accent3"/>
            </a:solidFill>
            <a:ln>
              <a:noFill/>
            </a:ln>
            <a:effectLst/>
          </c:spPr>
          <c:invertIfNegative val="0"/>
          <c:cat>
            <c:numRef>
              <c:f>Sheet3!$B$3:$S$3</c:f>
              <c:numCache>
                <c:formatCode>General</c:formatCode>
                <c:ptCount val="18"/>
                <c:pt idx="0">
                  <c:v>97</c:v>
                </c:pt>
                <c:pt idx="1">
                  <c:v>98</c:v>
                </c:pt>
                <c:pt idx="2">
                  <c:v>99</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numCache>
            </c:numRef>
          </c:cat>
          <c:val>
            <c:numRef>
              <c:f>Sheet3!$B$6:$S$6</c:f>
              <c:numCache>
                <c:formatCode>General</c:formatCode>
                <c:ptCount val="18"/>
                <c:pt idx="0">
                  <c:v>30.2</c:v>
                </c:pt>
                <c:pt idx="1">
                  <c:v>29.3</c:v>
                </c:pt>
                <c:pt idx="2">
                  <c:v>28</c:v>
                </c:pt>
                <c:pt idx="3">
                  <c:v>28.6</c:v>
                </c:pt>
                <c:pt idx="4">
                  <c:v>28.2</c:v>
                </c:pt>
                <c:pt idx="5">
                  <c:v>27.8</c:v>
                </c:pt>
                <c:pt idx="6">
                  <c:v>27.6</c:v>
                </c:pt>
                <c:pt idx="7">
                  <c:v>27.1</c:v>
                </c:pt>
                <c:pt idx="8">
                  <c:v>26.4</c:v>
                </c:pt>
                <c:pt idx="9">
                  <c:v>26.7</c:v>
                </c:pt>
                <c:pt idx="10">
                  <c:v>25.8</c:v>
                </c:pt>
                <c:pt idx="11">
                  <c:v>25.1</c:v>
                </c:pt>
                <c:pt idx="12">
                  <c:v>24.7</c:v>
                </c:pt>
                <c:pt idx="13">
                  <c:v>24.8</c:v>
                </c:pt>
                <c:pt idx="14" formatCode="0.0_ ">
                  <c:v>24.7</c:v>
                </c:pt>
                <c:pt idx="15">
                  <c:v>24.1</c:v>
                </c:pt>
                <c:pt idx="16">
                  <c:v>23.2</c:v>
                </c:pt>
                <c:pt idx="17">
                  <c:v>22.5</c:v>
                </c:pt>
              </c:numCache>
            </c:numRef>
          </c:val>
          <c:extLst>
            <c:ext xmlns:c16="http://schemas.microsoft.com/office/drawing/2014/chart" uri="{C3380CC4-5D6E-409C-BE32-E72D297353CC}">
              <c16:uniqueId val="{00000002-51D5-4734-B318-65994904B2E5}"/>
            </c:ext>
          </c:extLst>
        </c:ser>
        <c:ser>
          <c:idx val="3"/>
          <c:order val="3"/>
          <c:tx>
            <c:strRef>
              <c:f>Sheet3!$A$7</c:f>
              <c:strCache>
                <c:ptCount val="1"/>
                <c:pt idx="0">
                  <c:v>65-74</c:v>
                </c:pt>
              </c:strCache>
            </c:strRef>
          </c:tx>
          <c:spPr>
            <a:solidFill>
              <a:schemeClr val="accent4"/>
            </a:solidFill>
            <a:ln>
              <a:noFill/>
            </a:ln>
            <a:effectLst/>
          </c:spPr>
          <c:invertIfNegative val="0"/>
          <c:cat>
            <c:numRef>
              <c:f>Sheet3!$B$3:$S$3</c:f>
              <c:numCache>
                <c:formatCode>General</c:formatCode>
                <c:ptCount val="18"/>
                <c:pt idx="0">
                  <c:v>97</c:v>
                </c:pt>
                <c:pt idx="1">
                  <c:v>98</c:v>
                </c:pt>
                <c:pt idx="2">
                  <c:v>99</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numCache>
            </c:numRef>
          </c:cat>
          <c:val>
            <c:numRef>
              <c:f>Sheet3!$B$7:$S$7</c:f>
              <c:numCache>
                <c:formatCode>General</c:formatCode>
                <c:ptCount val="18"/>
                <c:pt idx="0">
                  <c:v>21.799999999999997</c:v>
                </c:pt>
                <c:pt idx="1">
                  <c:v>22.300000000000004</c:v>
                </c:pt>
                <c:pt idx="2">
                  <c:v>22.999999999999996</c:v>
                </c:pt>
                <c:pt idx="3">
                  <c:v>23.299999999999997</c:v>
                </c:pt>
                <c:pt idx="4">
                  <c:v>23.300000000000008</c:v>
                </c:pt>
                <c:pt idx="5">
                  <c:v>22.70000000000001</c:v>
                </c:pt>
                <c:pt idx="6">
                  <c:v>23.299999999999986</c:v>
                </c:pt>
                <c:pt idx="7">
                  <c:v>23</c:v>
                </c:pt>
                <c:pt idx="8">
                  <c:v>22.700000000000003</c:v>
                </c:pt>
                <c:pt idx="9">
                  <c:v>22.699999999999992</c:v>
                </c:pt>
                <c:pt idx="10">
                  <c:v>22.800000000000004</c:v>
                </c:pt>
                <c:pt idx="11">
                  <c:v>23.099999999999987</c:v>
                </c:pt>
                <c:pt idx="12">
                  <c:v>22.800000000000004</c:v>
                </c:pt>
                <c:pt idx="13">
                  <c:v>22</c:v>
                </c:pt>
                <c:pt idx="14">
                  <c:v>21.599999999999994</c:v>
                </c:pt>
                <c:pt idx="15">
                  <c:v>21.700000000000003</c:v>
                </c:pt>
                <c:pt idx="16">
                  <c:v>22.5</c:v>
                </c:pt>
                <c:pt idx="17">
                  <c:v>23.2</c:v>
                </c:pt>
              </c:numCache>
            </c:numRef>
          </c:val>
          <c:extLst>
            <c:ext xmlns:c16="http://schemas.microsoft.com/office/drawing/2014/chart" uri="{C3380CC4-5D6E-409C-BE32-E72D297353CC}">
              <c16:uniqueId val="{00000003-51D5-4734-B318-65994904B2E5}"/>
            </c:ext>
          </c:extLst>
        </c:ser>
        <c:ser>
          <c:idx val="4"/>
          <c:order val="4"/>
          <c:tx>
            <c:strRef>
              <c:f>Sheet3!$A$8</c:f>
              <c:strCache>
                <c:ptCount val="1"/>
                <c:pt idx="0">
                  <c:v>75-</c:v>
                </c:pt>
              </c:strCache>
            </c:strRef>
          </c:tx>
          <c:spPr>
            <a:solidFill>
              <a:schemeClr val="accent5"/>
            </a:solidFill>
            <a:ln>
              <a:noFill/>
            </a:ln>
            <a:effectLst/>
          </c:spPr>
          <c:invertIfNegative val="0"/>
          <c:cat>
            <c:numRef>
              <c:f>Sheet3!$B$3:$S$3</c:f>
              <c:numCache>
                <c:formatCode>General</c:formatCode>
                <c:ptCount val="18"/>
                <c:pt idx="0">
                  <c:v>97</c:v>
                </c:pt>
                <c:pt idx="1">
                  <c:v>98</c:v>
                </c:pt>
                <c:pt idx="2">
                  <c:v>99</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numCache>
            </c:numRef>
          </c:cat>
          <c:val>
            <c:numRef>
              <c:f>Sheet3!$B$8:$S$8</c:f>
              <c:numCache>
                <c:formatCode>General</c:formatCode>
                <c:ptCount val="18"/>
                <c:pt idx="0">
                  <c:v>25</c:v>
                </c:pt>
                <c:pt idx="1">
                  <c:v>25.9</c:v>
                </c:pt>
                <c:pt idx="2">
                  <c:v>27.3</c:v>
                </c:pt>
                <c:pt idx="3">
                  <c:v>25.1</c:v>
                </c:pt>
                <c:pt idx="4">
                  <c:v>26.3</c:v>
                </c:pt>
                <c:pt idx="5">
                  <c:v>26.6</c:v>
                </c:pt>
                <c:pt idx="6">
                  <c:v>27.3</c:v>
                </c:pt>
                <c:pt idx="7">
                  <c:v>28.6</c:v>
                </c:pt>
                <c:pt idx="8">
                  <c:v>29.4</c:v>
                </c:pt>
                <c:pt idx="9">
                  <c:v>30.2</c:v>
                </c:pt>
                <c:pt idx="10">
                  <c:v>30.9</c:v>
                </c:pt>
                <c:pt idx="11">
                  <c:v>31.5</c:v>
                </c:pt>
                <c:pt idx="12">
                  <c:v>32.6</c:v>
                </c:pt>
                <c:pt idx="13">
                  <c:v>33.299999999999997</c:v>
                </c:pt>
                <c:pt idx="14" formatCode="0.0_ ">
                  <c:v>34</c:v>
                </c:pt>
                <c:pt idx="15">
                  <c:v>34.6</c:v>
                </c:pt>
                <c:pt idx="16">
                  <c:v>35.200000000000003</c:v>
                </c:pt>
                <c:pt idx="17">
                  <c:v>35.4</c:v>
                </c:pt>
              </c:numCache>
            </c:numRef>
          </c:val>
          <c:extLst>
            <c:ext xmlns:c16="http://schemas.microsoft.com/office/drawing/2014/chart" uri="{C3380CC4-5D6E-409C-BE32-E72D297353CC}">
              <c16:uniqueId val="{00000004-51D5-4734-B318-65994904B2E5}"/>
            </c:ext>
          </c:extLst>
        </c:ser>
        <c:dLbls>
          <c:showLegendKey val="0"/>
          <c:showVal val="0"/>
          <c:showCatName val="0"/>
          <c:showSerName val="0"/>
          <c:showPercent val="0"/>
          <c:showBubbleSize val="0"/>
        </c:dLbls>
        <c:gapWidth val="150"/>
        <c:overlap val="100"/>
        <c:axId val="339855648"/>
        <c:axId val="339859176"/>
      </c:barChart>
      <c:catAx>
        <c:axId val="33985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39859176"/>
        <c:crosses val="autoZero"/>
        <c:auto val="1"/>
        <c:lblAlgn val="ctr"/>
        <c:lblOffset val="100"/>
        <c:noMultiLvlLbl val="0"/>
      </c:catAx>
      <c:valAx>
        <c:axId val="339859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39855648"/>
        <c:crosses val="autoZero"/>
        <c:crossBetween val="between"/>
      </c:valAx>
      <c:spPr>
        <a:noFill/>
        <a:ln>
          <a:noFill/>
        </a:ln>
        <a:effectLst/>
      </c:spPr>
    </c:plotArea>
    <c:legend>
      <c:legendPos val="b"/>
      <c:layout>
        <c:manualLayout>
          <c:xMode val="edge"/>
          <c:yMode val="edge"/>
          <c:x val="0.36134491566570259"/>
          <c:y val="0.93878105214069218"/>
          <c:w val="0.45961579869540437"/>
          <c:h val="3.843990457912578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665721911048586"/>
          <c:y val="0.14327951656165189"/>
          <c:w val="0.65145633007069126"/>
          <c:h val="0.71360483755773163"/>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
          <c:y val="0.54132001206215186"/>
          <c:w val="0.19376342703494867"/>
          <c:h val="0.24254705826336756"/>
        </c:manualLayout>
      </c:layout>
      <c:overlay val="0"/>
      <c:txPr>
        <a:bodyPr/>
        <a:lstStyle/>
        <a:p>
          <a:pPr>
            <a:defRPr sz="1800"/>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11406784550638067"/>
          <c:y val="0"/>
          <c:w val="0.8602454560169096"/>
          <c:h val="0.95963302752293578"/>
        </c:manualLayout>
      </c:layout>
      <c:pie3DChart>
        <c:varyColors val="1"/>
        <c:ser>
          <c:idx val="0"/>
          <c:order val="0"/>
          <c:explosion val="25"/>
          <c:dPt>
            <c:idx val="0"/>
            <c:bubble3D val="0"/>
            <c:explosion val="15"/>
            <c:extLst>
              <c:ext xmlns:c16="http://schemas.microsoft.com/office/drawing/2014/chart" uri="{C3380CC4-5D6E-409C-BE32-E72D297353CC}">
                <c16:uniqueId val="{00000000-AAD8-49B4-BE34-A7EB3C4C564A}"/>
              </c:ext>
            </c:extLst>
          </c:dPt>
          <c:cat>
            <c:strRef>
              <c:f>Sheet2!$I$51:$K$51</c:f>
              <c:strCache>
                <c:ptCount val="3"/>
                <c:pt idx="0">
                  <c:v>公費</c:v>
                </c:pt>
                <c:pt idx="1">
                  <c:v>保険料</c:v>
                </c:pt>
                <c:pt idx="2">
                  <c:v>患者負担</c:v>
                </c:pt>
              </c:strCache>
            </c:strRef>
          </c:cat>
          <c:val>
            <c:numRef>
              <c:f>Sheet2!$I$52:$K$52</c:f>
              <c:numCache>
                <c:formatCode>General</c:formatCode>
                <c:ptCount val="3"/>
                <c:pt idx="0">
                  <c:v>38.799999999999997</c:v>
                </c:pt>
                <c:pt idx="1">
                  <c:v>48.7</c:v>
                </c:pt>
                <c:pt idx="2">
                  <c:v>12.5</c:v>
                </c:pt>
              </c:numCache>
            </c:numRef>
          </c:val>
          <c:extLst>
            <c:ext xmlns:c16="http://schemas.microsoft.com/office/drawing/2014/chart" uri="{C3380CC4-5D6E-409C-BE32-E72D297353CC}">
              <c16:uniqueId val="{00000001-AAD8-49B4-BE34-A7EB3C4C564A}"/>
            </c:ext>
          </c:extLst>
        </c:ser>
        <c:dLbls>
          <c:showLegendKey val="0"/>
          <c:showVal val="0"/>
          <c:showCatName val="0"/>
          <c:showSerName val="0"/>
          <c:showPercent val="0"/>
          <c:showBubbleSize val="0"/>
          <c:showLeaderLines val="1"/>
        </c:dLbls>
      </c:pie3DChart>
    </c:plotArea>
    <c:legend>
      <c:legendPos val="r"/>
      <c:layout>
        <c:manualLayout>
          <c:xMode val="edge"/>
          <c:yMode val="edge"/>
          <c:x val="0.23148893864456624"/>
          <c:y val="0.746871043136899"/>
          <c:w val="0.63615106570730395"/>
          <c:h val="0.25312889385695264"/>
        </c:manualLayout>
      </c:layout>
      <c:overlay val="0"/>
      <c:txPr>
        <a:bodyPr/>
        <a:lstStyle/>
        <a:p>
          <a:pPr>
            <a:defRPr sz="2400"/>
          </a:pPr>
          <a:endParaRPr lang="ja-JP"/>
        </a:p>
      </c:txPr>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0.575</cdr:x>
      <cdr:y>0.19444</cdr:y>
    </cdr:from>
    <cdr:to>
      <cdr:x>0.775</cdr:x>
      <cdr:y>0.52778</cdr:y>
    </cdr:to>
    <cdr:sp macro="" textlink="">
      <cdr:nvSpPr>
        <cdr:cNvPr id="2" name="テキスト ボックス 1"/>
        <cdr:cNvSpPr txBox="1"/>
      </cdr:nvSpPr>
      <cdr:spPr>
        <a:xfrm xmlns:a="http://schemas.openxmlformats.org/drawingml/2006/main">
          <a:off x="2628900" y="533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0.4356</cdr:x>
      <cdr:y>0</cdr:y>
    </cdr:from>
    <cdr:to>
      <cdr:x>0.6356</cdr:x>
      <cdr:y>0.33334</cdr:y>
    </cdr:to>
    <cdr:sp macro="" textlink="">
      <cdr:nvSpPr>
        <cdr:cNvPr id="2" name="テキスト ボックス 1"/>
        <cdr:cNvSpPr txBox="1"/>
      </cdr:nvSpPr>
      <cdr:spPr>
        <a:xfrm xmlns:a="http://schemas.openxmlformats.org/drawingml/2006/main">
          <a:off x="2606977" y="0"/>
          <a:ext cx="1196960" cy="14689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2800" dirty="0"/>
            <a:t>2014</a:t>
          </a:r>
          <a:endParaRPr lang="ja-JP" altLang="en-US" sz="2800" dirty="0"/>
        </a:p>
      </cdr:txBody>
    </cdr:sp>
  </cdr:relSizeAnchor>
  <cdr:relSizeAnchor xmlns:cdr="http://schemas.openxmlformats.org/drawingml/2006/chartDrawing">
    <cdr:from>
      <cdr:x>0.36667</cdr:x>
      <cdr:y>0.15915</cdr:y>
    </cdr:from>
    <cdr:to>
      <cdr:x>0.5625</cdr:x>
      <cdr:y>0.26332</cdr:y>
    </cdr:to>
    <cdr:sp macro="" textlink="">
      <cdr:nvSpPr>
        <cdr:cNvPr id="3" name="テキスト ボックス 2"/>
        <cdr:cNvSpPr txBox="1"/>
      </cdr:nvSpPr>
      <cdr:spPr>
        <a:xfrm xmlns:a="http://schemas.openxmlformats.org/drawingml/2006/main">
          <a:off x="2194442" y="701338"/>
          <a:ext cx="1172003" cy="4590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2800" dirty="0">
              <a:solidFill>
                <a:schemeClr val="bg1"/>
              </a:solidFill>
            </a:rPr>
            <a:t>12.5</a:t>
          </a:r>
          <a:endParaRPr lang="ja-JP" altLang="en-US" sz="2800" dirty="0">
            <a:solidFill>
              <a:schemeClr val="bg1"/>
            </a:solidFill>
          </a:endParaRPr>
        </a:p>
      </cdr:txBody>
    </cdr:sp>
  </cdr:relSizeAnchor>
  <cdr:relSizeAnchor xmlns:cdr="http://schemas.openxmlformats.org/drawingml/2006/chartDrawing">
    <cdr:from>
      <cdr:x>0.71329</cdr:x>
      <cdr:y>0.27969</cdr:y>
    </cdr:from>
    <cdr:to>
      <cdr:x>0.8268</cdr:x>
      <cdr:y>0.42097</cdr:y>
    </cdr:to>
    <cdr:sp macro="" textlink="">
      <cdr:nvSpPr>
        <cdr:cNvPr id="4" name="テキスト ボックス 3"/>
        <cdr:cNvSpPr txBox="1"/>
      </cdr:nvSpPr>
      <cdr:spPr>
        <a:xfrm xmlns:a="http://schemas.openxmlformats.org/drawingml/2006/main">
          <a:off x="4268908" y="1232558"/>
          <a:ext cx="679334" cy="6226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2800" dirty="0">
              <a:solidFill>
                <a:schemeClr val="bg1"/>
              </a:solidFill>
            </a:rPr>
            <a:t>38.8</a:t>
          </a:r>
          <a:endParaRPr lang="ja-JP" altLang="en-US" sz="2800" dirty="0">
            <a:solidFill>
              <a:schemeClr val="bg1"/>
            </a:solidFill>
          </a:endParaRPr>
        </a:p>
      </cdr:txBody>
    </cdr:sp>
  </cdr:relSizeAnchor>
  <cdr:relSizeAnchor xmlns:cdr="http://schemas.openxmlformats.org/drawingml/2006/chartDrawing">
    <cdr:from>
      <cdr:x>0.28103</cdr:x>
      <cdr:y>0.47926</cdr:y>
    </cdr:from>
    <cdr:to>
      <cdr:x>0.48103</cdr:x>
      <cdr:y>0.81259</cdr:y>
    </cdr:to>
    <cdr:sp macro="" textlink="">
      <cdr:nvSpPr>
        <cdr:cNvPr id="5" name="テキスト ボックス 4"/>
        <cdr:cNvSpPr txBox="1"/>
      </cdr:nvSpPr>
      <cdr:spPr>
        <a:xfrm xmlns:a="http://schemas.openxmlformats.org/drawingml/2006/main">
          <a:off x="1681897" y="2112030"/>
          <a:ext cx="1196960" cy="14689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3200" dirty="0">
              <a:solidFill>
                <a:schemeClr val="bg1"/>
              </a:solidFill>
            </a:rPr>
            <a:t>48.7</a:t>
          </a:r>
          <a:endParaRPr lang="ja-JP" altLang="en-US" sz="32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C3D3D-293B-4A97-9357-7F5B9C7733A1}" type="datetimeFigureOut">
              <a:rPr kumimoji="1" lang="ja-JP" altLang="en-US" smtClean="0"/>
              <a:t>2018/2/14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8A610-C185-4D17-89F9-42591A170EFE}" type="slidenum">
              <a:rPr kumimoji="1" lang="ja-JP" altLang="en-US" smtClean="0"/>
              <a:t>‹#›</a:t>
            </a:fld>
            <a:endParaRPr kumimoji="1" lang="ja-JP" altLang="en-US"/>
          </a:p>
        </p:txBody>
      </p:sp>
    </p:spTree>
    <p:extLst>
      <p:ext uri="{BB962C8B-B14F-4D97-AF65-F5344CB8AC3E}">
        <p14:creationId xmlns:p14="http://schemas.microsoft.com/office/powerpoint/2010/main" val="33144915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845240-93FE-4F55-9AF1-F035B43E7EDB}" type="slidenum">
              <a:rPr lang="en-US" altLang="ja-JP" smtClean="0">
                <a:ea typeface="ＭＳ Ｐゴシック" pitchFamily="50" charset="-128"/>
              </a:rPr>
              <a:pPr/>
              <a:t>50</a:t>
            </a:fld>
            <a:endParaRPr lang="en-US" altLang="ja-JP">
              <a:ea typeface="ＭＳ Ｐゴシック" pitchFamily="50"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endParaRPr lang="ja-JP" altLang="ja-JP"/>
          </a:p>
        </p:txBody>
      </p:sp>
    </p:spTree>
    <p:extLst>
      <p:ext uri="{BB962C8B-B14F-4D97-AF65-F5344CB8AC3E}">
        <p14:creationId xmlns:p14="http://schemas.microsoft.com/office/powerpoint/2010/main" val="37554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975737C-DD50-4EAA-BB9A-69F60FB6C00E}" type="slidenum">
              <a:rPr lang="en-US" altLang="ja-JP" smtClean="0"/>
              <a:pPr/>
              <a:t>51</a:t>
            </a:fld>
            <a:endParaRPr lang="en-US" altLang="ja-JP"/>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p:spPr>
        <p:txBody>
          <a:bodyPr/>
          <a:lstStyle/>
          <a:p>
            <a:pPr eaLnBrk="1" hangingPunct="1"/>
            <a:endParaRPr lang="ja-JP" altLang="ja-JP"/>
          </a:p>
        </p:txBody>
      </p:sp>
    </p:spTree>
    <p:extLst>
      <p:ext uri="{BB962C8B-B14F-4D97-AF65-F5344CB8AC3E}">
        <p14:creationId xmlns:p14="http://schemas.microsoft.com/office/powerpoint/2010/main" val="271739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5983F96-AA6C-4E1F-A654-BE391E3AE767}" type="slidenum">
              <a:rPr lang="en-US" altLang="ja-JP" smtClean="0"/>
              <a:pPr/>
              <a:t>53</a:t>
            </a:fld>
            <a:endParaRPr lang="en-US" altLang="ja-JP"/>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ja-JP" altLang="ja-JP"/>
          </a:p>
        </p:txBody>
      </p:sp>
    </p:spTree>
    <p:extLst>
      <p:ext uri="{BB962C8B-B14F-4D97-AF65-F5344CB8AC3E}">
        <p14:creationId xmlns:p14="http://schemas.microsoft.com/office/powerpoint/2010/main" val="391080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313055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429093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267553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118028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152380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247688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208109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427378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155382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421075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085EC1-36D6-488E-89E1-259AE6B987D5}" type="datetimeFigureOut">
              <a:rPr kumimoji="1" lang="ja-JP" altLang="en-US" smtClean="0"/>
              <a:t>2018/2/14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215927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85EC1-36D6-488E-89E1-259AE6B987D5}" type="datetimeFigureOut">
              <a:rPr kumimoji="1" lang="ja-JP" altLang="en-US" smtClean="0"/>
              <a:t>2018/2/14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0C116-EA1E-4BCB-B5C7-D648B0D3BA0E}" type="slidenum">
              <a:rPr kumimoji="1" lang="ja-JP" altLang="en-US" smtClean="0"/>
              <a:t>‹#›</a:t>
            </a:fld>
            <a:endParaRPr kumimoji="1" lang="ja-JP" altLang="en-US"/>
          </a:p>
        </p:txBody>
      </p:sp>
    </p:spTree>
    <p:extLst>
      <p:ext uri="{BB962C8B-B14F-4D97-AF65-F5344CB8AC3E}">
        <p14:creationId xmlns:p14="http://schemas.microsoft.com/office/powerpoint/2010/main" val="1518403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6933" y="1045418"/>
            <a:ext cx="9144000" cy="2387600"/>
          </a:xfrm>
        </p:spPr>
        <p:txBody>
          <a:bodyPr/>
          <a:lstStyle/>
          <a:p>
            <a:r>
              <a:rPr kumimoji="1" lang="ja-JP" altLang="en-US" dirty="0"/>
              <a:t>災害と公衆衛生</a:t>
            </a:r>
          </a:p>
        </p:txBody>
      </p:sp>
      <p:sp>
        <p:nvSpPr>
          <p:cNvPr id="3" name="サブタイトル 2"/>
          <p:cNvSpPr>
            <a:spLocks noGrp="1"/>
          </p:cNvSpPr>
          <p:nvPr>
            <p:ph type="subTitle" idx="1"/>
          </p:nvPr>
        </p:nvSpPr>
        <p:spPr>
          <a:xfrm>
            <a:off x="1286933" y="4194705"/>
            <a:ext cx="9144000" cy="1655762"/>
          </a:xfrm>
        </p:spPr>
        <p:txBody>
          <a:bodyPr/>
          <a:lstStyle/>
          <a:p>
            <a:r>
              <a:rPr kumimoji="1" lang="ja-JP" altLang="en-US" dirty="0"/>
              <a:t>横浜市</a:t>
            </a:r>
            <a:r>
              <a:rPr lang="ja-JP" altLang="en-US" dirty="0"/>
              <a:t>健康福祉局</a:t>
            </a:r>
            <a:r>
              <a:rPr kumimoji="1" lang="ja-JP" altLang="en-US" dirty="0"/>
              <a:t>衛生研究所長</a:t>
            </a:r>
            <a:endParaRPr kumimoji="1" lang="en-US" altLang="ja-JP" dirty="0"/>
          </a:p>
          <a:p>
            <a:r>
              <a:rPr lang="ja-JP" altLang="en-US" dirty="0"/>
              <a:t>筑波大学名誉教授</a:t>
            </a:r>
            <a:endParaRPr lang="en-US" altLang="ja-JP" dirty="0"/>
          </a:p>
          <a:p>
            <a:r>
              <a:rPr kumimoji="1" lang="ja-JP" altLang="en-US" dirty="0"/>
              <a:t>大久保一郎　</a:t>
            </a:r>
            <a:r>
              <a:rPr kumimoji="1" lang="en-US" altLang="ja-JP" dirty="0" err="1"/>
              <a:t>MD,MPH,PhD</a:t>
            </a:r>
            <a:endParaRPr kumimoji="1" lang="ja-JP" altLang="en-US" dirty="0"/>
          </a:p>
        </p:txBody>
      </p:sp>
      <p:sp>
        <p:nvSpPr>
          <p:cNvPr id="4" name="テキスト ボックス 3"/>
          <p:cNvSpPr txBox="1"/>
          <p:nvPr/>
        </p:nvSpPr>
        <p:spPr>
          <a:xfrm>
            <a:off x="4593202" y="669558"/>
            <a:ext cx="2531462" cy="1569660"/>
          </a:xfrm>
          <a:prstGeom prst="rect">
            <a:avLst/>
          </a:prstGeom>
          <a:noFill/>
        </p:spPr>
        <p:txBody>
          <a:bodyPr wrap="none" rtlCol="0">
            <a:spAutoFit/>
          </a:bodyPr>
          <a:lstStyle/>
          <a:p>
            <a:pPr algn="ctr"/>
            <a:r>
              <a:rPr kumimoji="1" lang="en-US" altLang="ja-JP" sz="3200" dirty="0"/>
              <a:t>2018.1.25</a:t>
            </a:r>
          </a:p>
          <a:p>
            <a:pPr algn="ctr"/>
            <a:r>
              <a:rPr lang="ja-JP" altLang="en-US" sz="3200" dirty="0"/>
              <a:t>防災塾だるま</a:t>
            </a:r>
            <a:endParaRPr kumimoji="1" lang="en-US" altLang="ja-JP" sz="3200" dirty="0"/>
          </a:p>
          <a:p>
            <a:endParaRPr kumimoji="1" lang="ja-JP" altLang="en-US" sz="3200" dirty="0"/>
          </a:p>
        </p:txBody>
      </p:sp>
    </p:spTree>
    <p:extLst>
      <p:ext uri="{BB962C8B-B14F-4D97-AF65-F5344CB8AC3E}">
        <p14:creationId xmlns:p14="http://schemas.microsoft.com/office/powerpoint/2010/main" val="201787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公衆衛生とは？</a:t>
            </a:r>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77026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a:t>公衆衛生とは</a:t>
            </a:r>
          </a:p>
        </p:txBody>
      </p:sp>
      <p:sp>
        <p:nvSpPr>
          <p:cNvPr id="8195" name="Rectangle 3"/>
          <p:cNvSpPr>
            <a:spLocks noGrp="1" noChangeArrowheads="1"/>
          </p:cNvSpPr>
          <p:nvPr>
            <p:ph type="body" idx="1"/>
          </p:nvPr>
        </p:nvSpPr>
        <p:spPr/>
        <p:txBody>
          <a:bodyPr/>
          <a:lstStyle/>
          <a:p>
            <a:pPr eaLnBrk="1" hangingPunct="1"/>
            <a:r>
              <a:rPr lang="en-US" altLang="ja-JP" dirty="0"/>
              <a:t>Public</a:t>
            </a:r>
            <a:r>
              <a:rPr lang="ja-JP" altLang="en-US" dirty="0"/>
              <a:t>　</a:t>
            </a:r>
            <a:r>
              <a:rPr lang="en-US" altLang="ja-JP" dirty="0"/>
              <a:t>Health</a:t>
            </a:r>
          </a:p>
          <a:p>
            <a:pPr eaLnBrk="1" hangingPunct="1"/>
            <a:r>
              <a:rPr lang="en-US" altLang="ja-JP" dirty="0"/>
              <a:t>Winslow</a:t>
            </a:r>
            <a:r>
              <a:rPr lang="ja-JP" altLang="en-US" dirty="0"/>
              <a:t>の定義（１９２０年）</a:t>
            </a:r>
          </a:p>
          <a:p>
            <a:pPr eaLnBrk="1" hangingPunct="1">
              <a:buFontTx/>
              <a:buNone/>
            </a:pPr>
            <a:r>
              <a:rPr lang="ja-JP" altLang="en-US" dirty="0"/>
              <a:t>　　科学・技術</a:t>
            </a:r>
          </a:p>
          <a:p>
            <a:pPr eaLnBrk="1" hangingPunct="1">
              <a:buFontTx/>
              <a:buNone/>
            </a:pPr>
            <a:r>
              <a:rPr lang="ja-JP" altLang="en-US" dirty="0"/>
              <a:t>　　疾病予防、寿命の延長、健康増進</a:t>
            </a:r>
          </a:p>
          <a:p>
            <a:pPr eaLnBrk="1" hangingPunct="1">
              <a:buFontTx/>
              <a:buNone/>
            </a:pPr>
            <a:r>
              <a:rPr lang="ja-JP" altLang="en-US" dirty="0"/>
              <a:t>　　地域社会の組織的努力　</a:t>
            </a:r>
          </a:p>
          <a:p>
            <a:pPr eaLnBrk="1" hangingPunct="1">
              <a:buFontTx/>
              <a:buNone/>
            </a:pPr>
            <a:endParaRPr lang="ja-JP" altLang="en-US" dirty="0"/>
          </a:p>
          <a:p>
            <a:pPr eaLnBrk="1" hangingPunct="1">
              <a:buFontTx/>
              <a:buNone/>
            </a:pPr>
            <a:endParaRPr lang="ja-JP" altLang="en-US" dirty="0"/>
          </a:p>
          <a:p>
            <a:pPr eaLnBrk="1" hangingPunct="1">
              <a:buFontTx/>
              <a:buNone/>
            </a:pPr>
            <a:endParaRPr lang="ja-JP" altLang="en-US" dirty="0"/>
          </a:p>
          <a:p>
            <a:pPr eaLnBrk="1" hangingPunct="1"/>
            <a:endParaRPr lang="en-US" altLang="ja-JP" dirty="0"/>
          </a:p>
        </p:txBody>
      </p:sp>
    </p:spTree>
    <p:extLst>
      <p:ext uri="{BB962C8B-B14F-4D97-AF65-F5344CB8AC3E}">
        <p14:creationId xmlns:p14="http://schemas.microsoft.com/office/powerpoint/2010/main" val="165459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63552" y="404664"/>
            <a:ext cx="8229600" cy="1143000"/>
          </a:xfrm>
        </p:spPr>
        <p:txBody>
          <a:bodyPr>
            <a:normAutofit fontScale="90000"/>
          </a:bodyPr>
          <a:lstStyle/>
          <a:p>
            <a:pPr eaLnBrk="1" hangingPunct="1"/>
            <a:r>
              <a:rPr lang="ja-JP" altLang="en-US" sz="4000" b="1" dirty="0"/>
              <a:t>公衆衛生（</a:t>
            </a:r>
            <a:r>
              <a:rPr lang="en-US" altLang="ja-JP" sz="4000" b="1" dirty="0"/>
              <a:t>Public Health</a:t>
            </a:r>
            <a:r>
              <a:rPr lang="ja-JP" altLang="en-US" sz="4000" b="1" dirty="0"/>
              <a:t>）</a:t>
            </a:r>
            <a:br>
              <a:rPr lang="ja-JP" altLang="en-US" sz="4000" b="1" dirty="0"/>
            </a:br>
            <a:r>
              <a:rPr lang="ja-JP" altLang="en-US" sz="4000" b="1" dirty="0"/>
              <a:t>　</a:t>
            </a:r>
            <a:r>
              <a:rPr lang="en-US" altLang="ja-JP" sz="3200" b="1" dirty="0"/>
              <a:t>C.E.A Winslow</a:t>
            </a:r>
            <a:r>
              <a:rPr lang="ja-JP" altLang="en-US" sz="3200" b="1" dirty="0"/>
              <a:t>の定義（</a:t>
            </a:r>
            <a:r>
              <a:rPr lang="en-US" altLang="ja-JP" sz="3200" b="1" dirty="0"/>
              <a:t>1920</a:t>
            </a:r>
            <a:r>
              <a:rPr lang="ja-JP" altLang="en-US" sz="3200" b="1" dirty="0"/>
              <a:t>（大正９）年</a:t>
            </a:r>
            <a:r>
              <a:rPr lang="ja-JP" altLang="en-US" sz="3200" dirty="0"/>
              <a:t>）</a:t>
            </a:r>
            <a:br>
              <a:rPr lang="ja-JP" altLang="en-US" sz="3200" dirty="0"/>
            </a:br>
            <a:endParaRPr lang="ja-JP" altLang="en-US" sz="3200" dirty="0"/>
          </a:p>
        </p:txBody>
      </p:sp>
      <p:sp>
        <p:nvSpPr>
          <p:cNvPr id="9219" name="Rectangle 3"/>
          <p:cNvSpPr>
            <a:spLocks noGrp="1" noChangeArrowheads="1"/>
          </p:cNvSpPr>
          <p:nvPr>
            <p:ph type="body" idx="1"/>
          </p:nvPr>
        </p:nvSpPr>
        <p:spPr>
          <a:xfrm>
            <a:off x="1049867" y="1547664"/>
            <a:ext cx="10244666" cy="4632260"/>
          </a:xfrm>
        </p:spPr>
        <p:txBody>
          <a:bodyPr>
            <a:noAutofit/>
          </a:bodyPr>
          <a:lstStyle/>
          <a:p>
            <a:pPr eaLnBrk="1" hangingPunct="1">
              <a:lnSpc>
                <a:spcPct val="90000"/>
              </a:lnSpc>
            </a:pPr>
            <a:r>
              <a:rPr lang="en-US" altLang="ja-JP" sz="3200" dirty="0"/>
              <a:t>Public Health is the </a:t>
            </a:r>
            <a:r>
              <a:rPr lang="en-US" altLang="ja-JP" sz="3200" dirty="0">
                <a:solidFill>
                  <a:srgbClr val="FF0000"/>
                </a:solidFill>
              </a:rPr>
              <a:t>science and art </a:t>
            </a:r>
            <a:r>
              <a:rPr lang="en-US" altLang="ja-JP" sz="3200" dirty="0"/>
              <a:t>of preventing disease, prolonging life, and promoting physical and mental health and efficiency through organized </a:t>
            </a:r>
            <a:r>
              <a:rPr lang="en-US" altLang="ja-JP" sz="3200" dirty="0">
                <a:solidFill>
                  <a:srgbClr val="FF0000"/>
                </a:solidFill>
              </a:rPr>
              <a:t>community efforts </a:t>
            </a:r>
            <a:r>
              <a:rPr lang="en-US" altLang="ja-JP" sz="3200" dirty="0"/>
              <a:t>for the sanitation of environment, the control of community infections, the education of the individual in the principles of personal hygiene, the organization of medical and nursing services for the early diagnosis and treatment of disease, and the development of the social machinery which will ensure to every individual in the community a standard of living adequate for the maintenance of health.</a:t>
            </a:r>
          </a:p>
        </p:txBody>
      </p:sp>
    </p:spTree>
    <p:extLst>
      <p:ext uri="{BB962C8B-B14F-4D97-AF65-F5344CB8AC3E}">
        <p14:creationId xmlns:p14="http://schemas.microsoft.com/office/powerpoint/2010/main" val="314798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a:t>公衆衛生の定義 </a:t>
            </a:r>
            <a:r>
              <a:rPr lang="ja-JP" altLang="en-US" sz="3200"/>
              <a:t>（</a:t>
            </a:r>
            <a:r>
              <a:rPr lang="en-US" altLang="ja-JP" sz="3200"/>
              <a:t>Winslow 1920)</a:t>
            </a:r>
            <a:endParaRPr lang="en-US" altLang="ja-JP"/>
          </a:p>
        </p:txBody>
      </p:sp>
      <p:sp>
        <p:nvSpPr>
          <p:cNvPr id="10243" name="Rectangle 3"/>
          <p:cNvSpPr>
            <a:spLocks noGrp="1" noChangeArrowheads="1"/>
          </p:cNvSpPr>
          <p:nvPr>
            <p:ph type="body" idx="1"/>
          </p:nvPr>
        </p:nvSpPr>
        <p:spPr>
          <a:xfrm>
            <a:off x="838200" y="1844676"/>
            <a:ext cx="10117667" cy="4525963"/>
          </a:xfrm>
        </p:spPr>
        <p:txBody>
          <a:bodyPr/>
          <a:lstStyle/>
          <a:p>
            <a:pPr eaLnBrk="1" hangingPunct="1">
              <a:buFontTx/>
              <a:buNone/>
            </a:pPr>
            <a:r>
              <a:rPr lang="ja-JP" altLang="en-US" dirty="0"/>
              <a:t>　</a:t>
            </a:r>
            <a:r>
              <a:rPr lang="ja-JP" altLang="en-US" sz="3200" dirty="0"/>
              <a:t>・公衆衛生は、</a:t>
            </a:r>
            <a:r>
              <a:rPr lang="ja-JP" altLang="en-US" sz="3200" dirty="0">
                <a:solidFill>
                  <a:srgbClr val="FF0000"/>
                </a:solidFill>
              </a:rPr>
              <a:t>地域社会の組織的な努力</a:t>
            </a:r>
            <a:r>
              <a:rPr lang="ja-JP" altLang="en-US" sz="3200" dirty="0"/>
              <a:t>を通じて、疾病を予防し、寿命を延長し、肉体的・精神的健康と能力の増進を図る科学であり、技術である。</a:t>
            </a:r>
          </a:p>
          <a:p>
            <a:pPr eaLnBrk="1" hangingPunct="1">
              <a:buFontTx/>
              <a:buNone/>
            </a:pPr>
            <a:r>
              <a:rPr lang="ja-JP" altLang="en-US" sz="3200" dirty="0"/>
              <a:t>　・そして、それは</a:t>
            </a:r>
            <a:r>
              <a:rPr lang="ja-JP" altLang="en-US" sz="3200" dirty="0">
                <a:solidFill>
                  <a:srgbClr val="FF0000"/>
                </a:solidFill>
              </a:rPr>
              <a:t>環境衛生の改善</a:t>
            </a:r>
            <a:r>
              <a:rPr lang="ja-JP" altLang="en-US" sz="3200" dirty="0"/>
              <a:t>、</a:t>
            </a:r>
            <a:r>
              <a:rPr lang="ja-JP" altLang="en-US" sz="3200" dirty="0">
                <a:solidFill>
                  <a:srgbClr val="FF0000"/>
                </a:solidFill>
              </a:rPr>
              <a:t>伝染病の予防</a:t>
            </a:r>
            <a:r>
              <a:rPr lang="ja-JP" altLang="en-US" sz="3200" dirty="0"/>
              <a:t>、個人衛生の原則における</a:t>
            </a:r>
            <a:r>
              <a:rPr lang="ja-JP" altLang="en-US" sz="3200" dirty="0">
                <a:solidFill>
                  <a:srgbClr val="FF0000"/>
                </a:solidFill>
              </a:rPr>
              <a:t>衛生教育</a:t>
            </a:r>
            <a:r>
              <a:rPr lang="ja-JP" altLang="en-US" sz="3200" dirty="0"/>
              <a:t>、</a:t>
            </a:r>
            <a:r>
              <a:rPr lang="ja-JP" altLang="en-US" sz="3200" dirty="0">
                <a:solidFill>
                  <a:srgbClr val="FF0000"/>
                </a:solidFill>
              </a:rPr>
              <a:t>疾病の早期診断と治療</a:t>
            </a:r>
            <a:r>
              <a:rPr lang="ja-JP" altLang="en-US" sz="3200" dirty="0"/>
              <a:t>のための医療と看護サービスの組織化、および健康を保持するための十分な生活水準を地域のすべての人に保障する</a:t>
            </a:r>
            <a:r>
              <a:rPr lang="ja-JP" altLang="en-US" sz="3200" dirty="0">
                <a:solidFill>
                  <a:srgbClr val="FF0000"/>
                </a:solidFill>
              </a:rPr>
              <a:t>社会制度の確立</a:t>
            </a:r>
            <a:r>
              <a:rPr lang="ja-JP" altLang="en-US" sz="3200" dirty="0"/>
              <a:t>のためである。</a:t>
            </a:r>
          </a:p>
        </p:txBody>
      </p:sp>
    </p:spTree>
    <p:extLst>
      <p:ext uri="{BB962C8B-B14F-4D97-AF65-F5344CB8AC3E}">
        <p14:creationId xmlns:p14="http://schemas.microsoft.com/office/powerpoint/2010/main" val="324235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13191"/>
            <a:ext cx="11379200" cy="824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1"/>
          <p:cNvSpPr txBox="1">
            <a:spLocks noChangeArrowheads="1"/>
          </p:cNvSpPr>
          <p:nvPr/>
        </p:nvSpPr>
        <p:spPr bwMode="auto">
          <a:xfrm>
            <a:off x="3335310" y="624984"/>
            <a:ext cx="6049990" cy="275128"/>
          </a:xfrm>
          <a:prstGeom prst="rect">
            <a:avLst/>
          </a:prstGeom>
          <a:noFill/>
          <a:ln w="9525">
            <a:noFill/>
            <a:miter lim="800000"/>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2400" b="0" i="0" strike="noStrike" dirty="0">
                <a:solidFill>
                  <a:srgbClr val="000000"/>
                </a:solidFill>
                <a:latin typeface="ＭＳ Ｐゴシック"/>
                <a:ea typeface="ＭＳ Ｐゴシック"/>
              </a:rPr>
              <a:t>主な死因別にみた死亡率の年次推移</a:t>
            </a:r>
          </a:p>
        </p:txBody>
      </p:sp>
    </p:spTree>
    <p:extLst>
      <p:ext uri="{BB962C8B-B14F-4D97-AF65-F5344CB8AC3E}">
        <p14:creationId xmlns:p14="http://schemas.microsoft.com/office/powerpoint/2010/main" val="261675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825625"/>
            <a:ext cx="10515600" cy="1325563"/>
          </a:xfrm>
        </p:spPr>
        <p:txBody>
          <a:bodyPr/>
          <a:lstStyle/>
          <a:p>
            <a:pPr algn="ctr"/>
            <a:r>
              <a:rPr kumimoji="1" lang="ja-JP" altLang="en-US" dirty="0"/>
              <a:t>医療提供体制</a:t>
            </a:r>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62029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日本の医療提供体制の特徴</a:t>
            </a:r>
          </a:p>
        </p:txBody>
      </p:sp>
      <p:sp>
        <p:nvSpPr>
          <p:cNvPr id="3" name="コンテンツ プレースホルダー 2"/>
          <p:cNvSpPr>
            <a:spLocks noGrp="1"/>
          </p:cNvSpPr>
          <p:nvPr>
            <p:ph idx="1"/>
          </p:nvPr>
        </p:nvSpPr>
        <p:spPr/>
        <p:txBody>
          <a:bodyPr>
            <a:normAutofit lnSpcReduction="10000"/>
          </a:bodyPr>
          <a:lstStyle/>
          <a:p>
            <a:r>
              <a:rPr kumimoji="1" lang="ja-JP" altLang="en-US" dirty="0"/>
              <a:t>営利目的の禁止（医療法）</a:t>
            </a:r>
            <a:endParaRPr kumimoji="1" lang="en-US" altLang="ja-JP" dirty="0"/>
          </a:p>
          <a:p>
            <a:r>
              <a:rPr lang="ja-JP" altLang="en-US" dirty="0"/>
              <a:t>管理者は医師（医療法）</a:t>
            </a:r>
            <a:endParaRPr lang="en-US" altLang="ja-JP" dirty="0"/>
          </a:p>
          <a:p>
            <a:r>
              <a:rPr kumimoji="1" lang="ja-JP" altLang="en-US" dirty="0"/>
              <a:t>フリーアクセス、受診回数は世界一多い</a:t>
            </a:r>
            <a:endParaRPr kumimoji="1" lang="en-US" altLang="ja-JP" dirty="0"/>
          </a:p>
          <a:p>
            <a:r>
              <a:rPr lang="ja-JP" altLang="en-US" dirty="0"/>
              <a:t>病院数は増加、診療所数は減少</a:t>
            </a:r>
            <a:endParaRPr lang="en-US" altLang="ja-JP" dirty="0"/>
          </a:p>
          <a:p>
            <a:r>
              <a:rPr kumimoji="1" lang="ja-JP" altLang="en-US" dirty="0"/>
              <a:t>小規模、民間病院が多い、自由開業制</a:t>
            </a:r>
            <a:endParaRPr kumimoji="1" lang="en-US" altLang="ja-JP" dirty="0"/>
          </a:p>
          <a:p>
            <a:r>
              <a:rPr kumimoji="1" lang="ja-JP" altLang="en-US" dirty="0"/>
              <a:t>病床数は世界一多い、減少傾向、地域差、病床数規制</a:t>
            </a:r>
            <a:endParaRPr kumimoji="1" lang="en-US" altLang="ja-JP" dirty="0"/>
          </a:p>
          <a:p>
            <a:r>
              <a:rPr lang="ja-JP" altLang="en-US" dirty="0"/>
              <a:t>平均在院日数は世界一長い、減少傾向</a:t>
            </a:r>
            <a:endParaRPr lang="en-US" altLang="ja-JP" dirty="0"/>
          </a:p>
          <a:p>
            <a:r>
              <a:rPr lang="ja-JP" altLang="en-US" dirty="0"/>
              <a:t>高額医療機器（</a:t>
            </a:r>
            <a:r>
              <a:rPr lang="en-US" altLang="ja-JP" dirty="0"/>
              <a:t>CT, MRI</a:t>
            </a:r>
            <a:r>
              <a:rPr lang="ja-JP" altLang="en-US" dirty="0"/>
              <a:t>等）は世界一整備</a:t>
            </a:r>
            <a:endParaRPr lang="en-US" altLang="ja-JP" dirty="0"/>
          </a:p>
          <a:p>
            <a:r>
              <a:rPr lang="ja-JP" altLang="en-US" dirty="0"/>
              <a:t>独特な医薬分業の歴史</a:t>
            </a:r>
            <a:endParaRPr lang="en-US" altLang="ja-JP" dirty="0"/>
          </a:p>
          <a:p>
            <a:endParaRPr kumimoji="1" lang="ja-JP" altLang="en-US" dirty="0"/>
          </a:p>
        </p:txBody>
      </p:sp>
    </p:spTree>
    <p:extLst>
      <p:ext uri="{BB962C8B-B14F-4D97-AF65-F5344CB8AC3E}">
        <p14:creationId xmlns:p14="http://schemas.microsoft.com/office/powerpoint/2010/main" val="167024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日付プレースホルダ 3"/>
          <p:cNvSpPr>
            <a:spLocks noGrp="1"/>
          </p:cNvSpPr>
          <p:nvPr>
            <p:ph type="dt" sz="half" idx="10"/>
          </p:nvPr>
        </p:nvSpPr>
        <p:spPr/>
        <p:txBody>
          <a:bodyPr/>
          <a:lstStyle/>
          <a:p>
            <a:r>
              <a:rPr lang="ja-JP" altLang="en-US">
                <a:solidFill>
                  <a:prstClr val="black">
                    <a:tint val="75000"/>
                  </a:prstClr>
                </a:solidFill>
              </a:rPr>
              <a:t>University of Tsukuba Prof. I. Okubo, MD</a:t>
            </a:r>
            <a:endParaRPr lang="en-US" altLang="ja-JP">
              <a:solidFill>
                <a:prstClr val="black">
                  <a:tint val="75000"/>
                </a:prstClr>
              </a:solidFill>
            </a:endParaRPr>
          </a:p>
        </p:txBody>
      </p:sp>
      <p:sp>
        <p:nvSpPr>
          <p:cNvPr id="61442" name="Rectangle 2"/>
          <p:cNvSpPr>
            <a:spLocks noGrp="1" noChangeArrowheads="1"/>
          </p:cNvSpPr>
          <p:nvPr>
            <p:ph type="title"/>
          </p:nvPr>
        </p:nvSpPr>
        <p:spPr>
          <a:xfrm>
            <a:off x="1991544" y="620688"/>
            <a:ext cx="8136904" cy="857250"/>
          </a:xfrm>
        </p:spPr>
        <p:txBody>
          <a:bodyPr>
            <a:noAutofit/>
          </a:bodyPr>
          <a:lstStyle/>
          <a:p>
            <a:r>
              <a:rPr lang="ja-JP" altLang="en-US" sz="4000" dirty="0">
                <a:latin typeface="+mn-ea"/>
                <a:ea typeface="+mn-ea"/>
              </a:rPr>
              <a:t>病院と診療所はいくつあるか</a:t>
            </a:r>
          </a:p>
        </p:txBody>
      </p:sp>
      <p:sp>
        <p:nvSpPr>
          <p:cNvPr id="61443" name="Rectangle 3"/>
          <p:cNvSpPr>
            <a:spLocks noGrp="1" noChangeArrowheads="1"/>
          </p:cNvSpPr>
          <p:nvPr>
            <p:ph type="body" idx="1"/>
          </p:nvPr>
        </p:nvSpPr>
        <p:spPr>
          <a:xfrm>
            <a:off x="1384300" y="1752600"/>
            <a:ext cx="9017000" cy="4749800"/>
          </a:xfrm>
          <a:ln>
            <a:solidFill>
              <a:schemeClr val="accent1"/>
            </a:solidFill>
          </a:ln>
        </p:spPr>
        <p:txBody>
          <a:bodyPr>
            <a:noAutofit/>
          </a:bodyPr>
          <a:lstStyle/>
          <a:p>
            <a:pPr>
              <a:buFontTx/>
              <a:buNone/>
            </a:pPr>
            <a:r>
              <a:rPr lang="ja-JP" altLang="en-US" sz="3200" dirty="0">
                <a:latin typeface="+mn-ea"/>
              </a:rPr>
              <a:t>平成</a:t>
            </a:r>
            <a:r>
              <a:rPr lang="en-US" altLang="ja-JP" sz="3200" dirty="0">
                <a:latin typeface="+mn-ea"/>
              </a:rPr>
              <a:t>28</a:t>
            </a:r>
            <a:r>
              <a:rPr lang="ja-JP" altLang="en-US" sz="3200" dirty="0">
                <a:latin typeface="+mn-ea"/>
              </a:rPr>
              <a:t>年</a:t>
            </a:r>
            <a:r>
              <a:rPr lang="en-US" altLang="ja-JP" sz="3200" dirty="0">
                <a:latin typeface="+mn-ea"/>
              </a:rPr>
              <a:t>10</a:t>
            </a:r>
            <a:r>
              <a:rPr lang="ja-JP" altLang="en-US" sz="3200" dirty="0">
                <a:latin typeface="+mn-ea"/>
              </a:rPr>
              <a:t>月１日「医療施設調査」</a:t>
            </a:r>
          </a:p>
          <a:p>
            <a:pPr>
              <a:buFontTx/>
              <a:buNone/>
            </a:pPr>
            <a:r>
              <a:rPr lang="ja-JP" altLang="en-US" sz="3200" dirty="0">
                <a:latin typeface="+mn-ea"/>
              </a:rPr>
              <a:t>　病　院</a:t>
            </a:r>
            <a:r>
              <a:rPr lang="en-US" altLang="ja-JP" sz="3200" dirty="0">
                <a:latin typeface="+mn-ea"/>
              </a:rPr>
              <a:t>	</a:t>
            </a:r>
            <a:r>
              <a:rPr lang="ja-JP" altLang="en-US" sz="3200" dirty="0">
                <a:latin typeface="+mn-ea"/>
              </a:rPr>
              <a:t>：  　　   </a:t>
            </a:r>
            <a:r>
              <a:rPr lang="en-US" altLang="ja-JP" sz="3200" dirty="0">
                <a:latin typeface="+mn-ea"/>
              </a:rPr>
              <a:t>8,442</a:t>
            </a:r>
            <a:r>
              <a:rPr lang="ja-JP" altLang="en-US" sz="3200" dirty="0">
                <a:latin typeface="+mn-ea"/>
              </a:rPr>
              <a:t>施設  （前年比 </a:t>
            </a:r>
            <a:r>
              <a:rPr lang="en-US" altLang="ja-JP" sz="3200" dirty="0">
                <a:latin typeface="+mn-ea"/>
              </a:rPr>
              <a:t>- 38 </a:t>
            </a:r>
            <a:r>
              <a:rPr lang="ja-JP" altLang="en-US" sz="3200" dirty="0">
                <a:latin typeface="+mn-ea"/>
              </a:rPr>
              <a:t>）</a:t>
            </a:r>
          </a:p>
          <a:p>
            <a:pPr>
              <a:buFontTx/>
              <a:buNone/>
            </a:pPr>
            <a:r>
              <a:rPr lang="ja-JP" altLang="en-US" sz="3200" dirty="0">
                <a:latin typeface="+mn-ea"/>
              </a:rPr>
              <a:t>　診療所</a:t>
            </a:r>
            <a:r>
              <a:rPr lang="en-US" altLang="ja-JP" sz="3200" dirty="0">
                <a:latin typeface="+mn-ea"/>
              </a:rPr>
              <a:t>	</a:t>
            </a:r>
            <a:r>
              <a:rPr lang="ja-JP" altLang="en-US" sz="3200" dirty="0">
                <a:latin typeface="+mn-ea"/>
              </a:rPr>
              <a:t>：</a:t>
            </a:r>
            <a:r>
              <a:rPr lang="en-US" altLang="ja-JP" sz="3200" dirty="0">
                <a:latin typeface="+mn-ea"/>
              </a:rPr>
              <a:t>	101,529</a:t>
            </a:r>
            <a:r>
              <a:rPr lang="ja-JP" altLang="en-US" sz="3200" dirty="0">
                <a:latin typeface="+mn-ea"/>
              </a:rPr>
              <a:t>施設  （前年比</a:t>
            </a:r>
            <a:r>
              <a:rPr lang="en-US" altLang="ja-JP" sz="3200" dirty="0">
                <a:latin typeface="+mn-ea"/>
              </a:rPr>
              <a:t> +534 </a:t>
            </a:r>
            <a:r>
              <a:rPr lang="ja-JP" altLang="en-US" sz="3200" dirty="0">
                <a:latin typeface="+mn-ea"/>
              </a:rPr>
              <a:t>）　</a:t>
            </a:r>
            <a:endParaRPr lang="en-US" altLang="ja-JP" sz="3200" dirty="0">
              <a:latin typeface="+mn-ea"/>
            </a:endParaRPr>
          </a:p>
          <a:p>
            <a:pPr>
              <a:buFontTx/>
              <a:buNone/>
            </a:pPr>
            <a:endParaRPr lang="ja-JP" altLang="en-US" sz="3200" dirty="0">
              <a:latin typeface="+mn-ea"/>
            </a:endParaRPr>
          </a:p>
          <a:p>
            <a:pPr>
              <a:buFontTx/>
              <a:buNone/>
            </a:pPr>
            <a:r>
              <a:rPr lang="ja-JP" altLang="en-US" sz="3200" dirty="0">
                <a:latin typeface="+mn-ea"/>
              </a:rPr>
              <a:t>　　　有床診療所：　　</a:t>
            </a:r>
            <a:r>
              <a:rPr lang="en-US" altLang="ja-JP" sz="3200" dirty="0">
                <a:latin typeface="+mn-ea"/>
              </a:rPr>
              <a:t>7,629   </a:t>
            </a:r>
            <a:r>
              <a:rPr lang="ja-JP" altLang="en-US" sz="3200" dirty="0">
                <a:latin typeface="+mn-ea"/>
              </a:rPr>
              <a:t>（</a:t>
            </a:r>
            <a:r>
              <a:rPr lang="en-US" altLang="ja-JP" sz="3200" dirty="0">
                <a:latin typeface="+mn-ea"/>
              </a:rPr>
              <a:t>- 332</a:t>
            </a:r>
            <a:r>
              <a:rPr lang="ja-JP" altLang="en-US" sz="3200" dirty="0">
                <a:latin typeface="+mn-ea"/>
              </a:rPr>
              <a:t>）</a:t>
            </a:r>
          </a:p>
          <a:p>
            <a:pPr>
              <a:buFontTx/>
              <a:buNone/>
            </a:pPr>
            <a:r>
              <a:rPr lang="ja-JP" altLang="en-US" sz="3200" dirty="0">
                <a:latin typeface="+mn-ea"/>
              </a:rPr>
              <a:t>　　　無床診療所：　</a:t>
            </a:r>
            <a:r>
              <a:rPr lang="en-US" altLang="ja-JP" sz="3200" dirty="0">
                <a:latin typeface="+mn-ea"/>
              </a:rPr>
              <a:t>93,900</a:t>
            </a:r>
            <a:r>
              <a:rPr lang="ja-JP" altLang="en-US" sz="3200" dirty="0">
                <a:latin typeface="+mn-ea"/>
              </a:rPr>
              <a:t>　 （ </a:t>
            </a:r>
            <a:r>
              <a:rPr lang="en-US" altLang="ja-JP" sz="3200" dirty="0">
                <a:latin typeface="+mn-ea"/>
              </a:rPr>
              <a:t>+ 866</a:t>
            </a:r>
            <a:r>
              <a:rPr lang="ja-JP" altLang="en-US" sz="3200" dirty="0">
                <a:latin typeface="+mn-ea"/>
              </a:rPr>
              <a:t>）</a:t>
            </a:r>
            <a:endParaRPr lang="en-US" altLang="ja-JP" sz="3200" dirty="0">
              <a:latin typeface="+mn-ea"/>
            </a:endParaRPr>
          </a:p>
          <a:p>
            <a:pPr>
              <a:buFontTx/>
              <a:buNone/>
            </a:pPr>
            <a:r>
              <a:rPr lang="ja-JP" altLang="en-US" sz="3200" dirty="0">
                <a:latin typeface="+mn-ea"/>
              </a:rPr>
              <a:t>　</a:t>
            </a:r>
            <a:endParaRPr lang="en-US" altLang="ja-JP" sz="3200" dirty="0">
              <a:latin typeface="+mn-ea"/>
            </a:endParaRPr>
          </a:p>
          <a:p>
            <a:pPr>
              <a:buFontTx/>
              <a:buNone/>
            </a:pPr>
            <a:r>
              <a:rPr lang="ja-JP" altLang="en-US" sz="3200" dirty="0">
                <a:latin typeface="+mn-ea"/>
              </a:rPr>
              <a:t>参考　歯科診療所：　</a:t>
            </a:r>
            <a:r>
              <a:rPr lang="en-US" altLang="ja-JP" sz="3200" dirty="0">
                <a:latin typeface="+mn-ea"/>
              </a:rPr>
              <a:t>68,940</a:t>
            </a:r>
            <a:r>
              <a:rPr lang="ja-JP" altLang="en-US" sz="3200" dirty="0">
                <a:latin typeface="+mn-ea"/>
              </a:rPr>
              <a:t>　（ </a:t>
            </a:r>
            <a:r>
              <a:rPr lang="en-US" altLang="ja-JP" sz="3200" dirty="0">
                <a:latin typeface="+mn-ea"/>
              </a:rPr>
              <a:t>+ 203</a:t>
            </a:r>
            <a:r>
              <a:rPr lang="ja-JP" altLang="en-US" sz="3200" dirty="0">
                <a:latin typeface="+mn-ea"/>
              </a:rPr>
              <a:t>）</a:t>
            </a:r>
          </a:p>
        </p:txBody>
      </p:sp>
      <p:sp>
        <p:nvSpPr>
          <p:cNvPr id="61444" name="Line 4"/>
          <p:cNvSpPr>
            <a:spLocks noChangeShapeType="1"/>
          </p:cNvSpPr>
          <p:nvPr/>
        </p:nvSpPr>
        <p:spPr bwMode="auto">
          <a:xfrm>
            <a:off x="1559744" y="1519238"/>
            <a:ext cx="8445086" cy="0"/>
          </a:xfrm>
          <a:prstGeom prst="line">
            <a:avLst/>
          </a:prstGeom>
          <a:noFill/>
          <a:ln w="76200">
            <a:solidFill>
              <a:schemeClr val="accent1"/>
            </a:solidFill>
            <a:round/>
            <a:headEnd/>
            <a:tailEnd/>
          </a:ln>
          <a:effectLst/>
        </p:spPr>
        <p:txBody>
          <a:bodyPr/>
          <a:lstStyle/>
          <a:p>
            <a:endParaRPr lang="ja-JP" altLang="en-US" sz="1350">
              <a:solidFill>
                <a:prstClr val="black"/>
              </a:solidFill>
            </a:endParaRPr>
          </a:p>
        </p:txBody>
      </p:sp>
    </p:spTree>
    <p:extLst>
      <p:ext uri="{BB962C8B-B14F-4D97-AF65-F5344CB8AC3E}">
        <p14:creationId xmlns:p14="http://schemas.microsoft.com/office/powerpoint/2010/main" val="343439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ja-JP" altLang="en-US">
                <a:solidFill>
                  <a:prstClr val="black">
                    <a:tint val="75000"/>
                  </a:prstClr>
                </a:solidFill>
                <a:latin typeface="Calibri"/>
                <a:ea typeface="ＭＳ Ｐゴシック" panose="020B0600070205080204" pitchFamily="50" charset="-128"/>
              </a:rPr>
              <a:t>University of Tsukuba Prof. I. Okubo, MD</a:t>
            </a:r>
            <a:endParaRPr lang="en-US" altLang="ja-JP">
              <a:solidFill>
                <a:prstClr val="black">
                  <a:tint val="75000"/>
                </a:prstClr>
              </a:solidFill>
              <a:latin typeface="Calibri"/>
              <a:ea typeface="ＭＳ Ｐゴシック" panose="020B0600070205080204" pitchFamily="50" charset="-128"/>
            </a:endParaRPr>
          </a:p>
        </p:txBody>
      </p:sp>
      <p:sp>
        <p:nvSpPr>
          <p:cNvPr id="308226" name="Rectangle 2"/>
          <p:cNvSpPr>
            <a:spLocks noGrp="1" noChangeArrowheads="1"/>
          </p:cNvSpPr>
          <p:nvPr>
            <p:ph type="title"/>
          </p:nvPr>
        </p:nvSpPr>
        <p:spPr>
          <a:xfrm>
            <a:off x="1524000" y="546100"/>
            <a:ext cx="9289032" cy="691586"/>
          </a:xfrm>
        </p:spPr>
        <p:txBody>
          <a:bodyPr>
            <a:noAutofit/>
          </a:bodyPr>
          <a:lstStyle/>
          <a:p>
            <a:r>
              <a:rPr lang="ja-JP" altLang="en-US" sz="3600" dirty="0">
                <a:latin typeface="+mn-ea"/>
                <a:ea typeface="+mn-ea"/>
              </a:rPr>
              <a:t>病床の種類とその数はどの</a:t>
            </a:r>
            <a:r>
              <a:rPr lang="ja-JP" altLang="en-US" sz="3600" dirty="0" err="1">
                <a:latin typeface="+mn-ea"/>
                <a:ea typeface="+mn-ea"/>
              </a:rPr>
              <a:t>ら</a:t>
            </a:r>
            <a:r>
              <a:rPr lang="ja-JP" altLang="en-US" sz="3600" dirty="0">
                <a:latin typeface="+mn-ea"/>
                <a:ea typeface="+mn-ea"/>
              </a:rPr>
              <a:t>いか。</a:t>
            </a:r>
          </a:p>
        </p:txBody>
      </p:sp>
      <p:sp>
        <p:nvSpPr>
          <p:cNvPr id="308227" name="Rectangle 3"/>
          <p:cNvSpPr>
            <a:spLocks noGrp="1" noChangeArrowheads="1"/>
          </p:cNvSpPr>
          <p:nvPr>
            <p:ph type="body" idx="1"/>
          </p:nvPr>
        </p:nvSpPr>
        <p:spPr>
          <a:xfrm>
            <a:off x="1879600" y="1565950"/>
            <a:ext cx="8496300" cy="4790400"/>
          </a:xfrm>
          <a:ln>
            <a:solidFill>
              <a:schemeClr val="accent1"/>
            </a:solidFill>
          </a:ln>
        </p:spPr>
        <p:txBody>
          <a:bodyPr>
            <a:noAutofit/>
          </a:bodyPr>
          <a:lstStyle/>
          <a:p>
            <a:pPr>
              <a:buFontTx/>
              <a:buNone/>
            </a:pPr>
            <a:r>
              <a:rPr lang="ja-JP" altLang="en-US" dirty="0">
                <a:latin typeface="+mn-ea"/>
              </a:rPr>
              <a:t>平成</a:t>
            </a:r>
            <a:r>
              <a:rPr lang="en-US" altLang="ja-JP" dirty="0">
                <a:latin typeface="+mn-ea"/>
              </a:rPr>
              <a:t>28</a:t>
            </a:r>
            <a:r>
              <a:rPr lang="ja-JP" altLang="en-US" dirty="0">
                <a:latin typeface="+mn-ea"/>
              </a:rPr>
              <a:t>年</a:t>
            </a:r>
            <a:r>
              <a:rPr lang="en-US" altLang="ja-JP" dirty="0">
                <a:latin typeface="+mn-ea"/>
              </a:rPr>
              <a:t>				</a:t>
            </a:r>
            <a:r>
              <a:rPr lang="ja-JP" altLang="en-US" dirty="0">
                <a:latin typeface="+mn-ea"/>
              </a:rPr>
              <a:t>　前年比較</a:t>
            </a:r>
            <a:endParaRPr lang="en-US" altLang="ja-JP" dirty="0">
              <a:latin typeface="+mn-ea"/>
            </a:endParaRPr>
          </a:p>
          <a:p>
            <a:pPr>
              <a:buFontTx/>
              <a:buNone/>
            </a:pPr>
            <a:r>
              <a:rPr lang="ja-JP" altLang="en-US" dirty="0">
                <a:latin typeface="+mn-ea"/>
              </a:rPr>
              <a:t>　全病床数</a:t>
            </a:r>
            <a:r>
              <a:rPr lang="en-US" altLang="ja-JP" dirty="0">
                <a:latin typeface="+mn-ea"/>
              </a:rPr>
              <a:t>		    1,664,525   </a:t>
            </a:r>
            <a:r>
              <a:rPr lang="ja-JP" altLang="en-US" dirty="0">
                <a:latin typeface="+mn-ea"/>
              </a:rPr>
              <a:t>（</a:t>
            </a:r>
            <a:r>
              <a:rPr lang="en-US" altLang="ja-JP" dirty="0">
                <a:latin typeface="+mn-ea"/>
              </a:rPr>
              <a:t>-</a:t>
            </a:r>
            <a:r>
              <a:rPr lang="ja-JP" altLang="en-US" dirty="0">
                <a:latin typeface="+mn-ea"/>
              </a:rPr>
              <a:t> </a:t>
            </a:r>
            <a:r>
              <a:rPr lang="en-US" altLang="ja-JP" dirty="0">
                <a:latin typeface="+mn-ea"/>
              </a:rPr>
              <a:t>9,144)</a:t>
            </a:r>
          </a:p>
          <a:p>
            <a:pPr>
              <a:buFontTx/>
              <a:buNone/>
            </a:pPr>
            <a:r>
              <a:rPr lang="en-US" altLang="ja-JP" dirty="0">
                <a:latin typeface="+mn-ea"/>
              </a:rPr>
              <a:t>     </a:t>
            </a:r>
            <a:r>
              <a:rPr lang="ja-JP" altLang="en-US" dirty="0">
                <a:solidFill>
                  <a:srgbClr val="C00000"/>
                </a:solidFill>
                <a:latin typeface="+mn-ea"/>
              </a:rPr>
              <a:t>病院病床</a:t>
            </a:r>
            <a:r>
              <a:rPr lang="en-US" altLang="ja-JP" dirty="0">
                <a:latin typeface="+mn-ea"/>
              </a:rPr>
              <a:t>		1,561,005   </a:t>
            </a:r>
            <a:r>
              <a:rPr lang="ja-JP" altLang="en-US" dirty="0">
                <a:latin typeface="+mn-ea"/>
              </a:rPr>
              <a:t>（</a:t>
            </a:r>
            <a:r>
              <a:rPr lang="en-US" altLang="ja-JP" dirty="0">
                <a:latin typeface="+mn-ea"/>
              </a:rPr>
              <a:t>-</a:t>
            </a:r>
            <a:r>
              <a:rPr lang="ja-JP" altLang="en-US" dirty="0">
                <a:latin typeface="+mn-ea"/>
              </a:rPr>
              <a:t>  </a:t>
            </a:r>
            <a:r>
              <a:rPr lang="en-US" altLang="ja-JP" dirty="0">
                <a:latin typeface="+mn-ea"/>
              </a:rPr>
              <a:t>4,963</a:t>
            </a:r>
            <a:r>
              <a:rPr lang="ja-JP" altLang="en-US" dirty="0">
                <a:latin typeface="+mn-ea"/>
              </a:rPr>
              <a:t>）</a:t>
            </a:r>
            <a:endParaRPr lang="en-US" altLang="ja-JP" dirty="0">
              <a:latin typeface="+mn-ea"/>
            </a:endParaRPr>
          </a:p>
          <a:p>
            <a:pPr>
              <a:buFontTx/>
              <a:buNone/>
            </a:pPr>
            <a:r>
              <a:rPr lang="ja-JP" altLang="en-US" dirty="0">
                <a:latin typeface="+mn-ea"/>
              </a:rPr>
              <a:t>　　　精神病床</a:t>
            </a:r>
            <a:r>
              <a:rPr lang="en-US" altLang="ja-JP" dirty="0">
                <a:latin typeface="+mn-ea"/>
              </a:rPr>
              <a:t>		  334,258   </a:t>
            </a:r>
            <a:r>
              <a:rPr lang="ja-JP" altLang="en-US" dirty="0">
                <a:latin typeface="+mn-ea"/>
              </a:rPr>
              <a:t>（</a:t>
            </a:r>
            <a:r>
              <a:rPr lang="en-US" altLang="ja-JP" dirty="0">
                <a:latin typeface="+mn-ea"/>
              </a:rPr>
              <a:t>-</a:t>
            </a:r>
            <a:r>
              <a:rPr lang="ja-JP" altLang="en-US" dirty="0">
                <a:latin typeface="+mn-ea"/>
              </a:rPr>
              <a:t>  </a:t>
            </a:r>
            <a:r>
              <a:rPr lang="en-US" altLang="ja-JP" dirty="0">
                <a:latin typeface="+mn-ea"/>
              </a:rPr>
              <a:t>2,024</a:t>
            </a:r>
            <a:r>
              <a:rPr lang="ja-JP" altLang="en-US" dirty="0">
                <a:latin typeface="+mn-ea"/>
              </a:rPr>
              <a:t>）</a:t>
            </a:r>
          </a:p>
          <a:p>
            <a:pPr>
              <a:buFontTx/>
              <a:buNone/>
            </a:pPr>
            <a:r>
              <a:rPr lang="ja-JP" altLang="en-US" dirty="0">
                <a:latin typeface="+mn-ea"/>
              </a:rPr>
              <a:t>　　　感染症病床</a:t>
            </a:r>
            <a:r>
              <a:rPr lang="en-US" altLang="ja-JP" dirty="0">
                <a:latin typeface="+mn-ea"/>
              </a:rPr>
              <a:t>		     1,841   </a:t>
            </a:r>
            <a:r>
              <a:rPr lang="ja-JP" altLang="en-US" dirty="0">
                <a:latin typeface="+mn-ea"/>
              </a:rPr>
              <a:t>（</a:t>
            </a:r>
            <a:r>
              <a:rPr lang="en-US" altLang="ja-JP" dirty="0">
                <a:latin typeface="+mn-ea"/>
              </a:rPr>
              <a:t>+</a:t>
            </a:r>
            <a:r>
              <a:rPr lang="ja-JP" altLang="en-US" dirty="0">
                <a:latin typeface="+mn-ea"/>
              </a:rPr>
              <a:t>     </a:t>
            </a:r>
            <a:r>
              <a:rPr lang="en-US" altLang="ja-JP" dirty="0">
                <a:latin typeface="+mn-ea"/>
              </a:rPr>
              <a:t>36</a:t>
            </a:r>
            <a:r>
              <a:rPr lang="ja-JP" altLang="en-US" dirty="0">
                <a:latin typeface="+mn-ea"/>
              </a:rPr>
              <a:t>）</a:t>
            </a:r>
          </a:p>
          <a:p>
            <a:pPr>
              <a:buFontTx/>
              <a:buNone/>
            </a:pPr>
            <a:r>
              <a:rPr lang="ja-JP" altLang="en-US" dirty="0">
                <a:latin typeface="+mn-ea"/>
              </a:rPr>
              <a:t>　　　結核病床</a:t>
            </a:r>
            <a:r>
              <a:rPr lang="en-US" altLang="ja-JP" dirty="0">
                <a:latin typeface="+mn-ea"/>
              </a:rPr>
              <a:t>		     5,347   </a:t>
            </a:r>
            <a:r>
              <a:rPr lang="ja-JP" altLang="en-US" dirty="0">
                <a:latin typeface="+mn-ea"/>
              </a:rPr>
              <a:t>（</a:t>
            </a:r>
            <a:r>
              <a:rPr lang="en-US" altLang="ja-JP" dirty="0">
                <a:latin typeface="+mn-ea"/>
              </a:rPr>
              <a:t>-</a:t>
            </a:r>
            <a:r>
              <a:rPr lang="ja-JP" altLang="en-US" dirty="0">
                <a:latin typeface="+mn-ea"/>
              </a:rPr>
              <a:t>    </a:t>
            </a:r>
            <a:r>
              <a:rPr lang="en-US" altLang="ja-JP" dirty="0">
                <a:latin typeface="+mn-ea"/>
              </a:rPr>
              <a:t>149</a:t>
            </a:r>
            <a:r>
              <a:rPr lang="ja-JP" altLang="en-US" dirty="0">
                <a:latin typeface="+mn-ea"/>
              </a:rPr>
              <a:t>）</a:t>
            </a:r>
          </a:p>
          <a:p>
            <a:pPr>
              <a:buFontTx/>
              <a:buNone/>
            </a:pPr>
            <a:r>
              <a:rPr lang="ja-JP" altLang="en-US" dirty="0">
                <a:latin typeface="+mn-ea"/>
              </a:rPr>
              <a:t>　　　療養病床</a:t>
            </a:r>
            <a:r>
              <a:rPr lang="en-US" altLang="ja-JP" dirty="0">
                <a:latin typeface="+mn-ea"/>
              </a:rPr>
              <a:t>		  328,161   </a:t>
            </a:r>
            <a:r>
              <a:rPr lang="ja-JP" altLang="en-US" dirty="0">
                <a:latin typeface="+mn-ea"/>
              </a:rPr>
              <a:t>（</a:t>
            </a:r>
            <a:r>
              <a:rPr lang="en-US" altLang="ja-JP" dirty="0">
                <a:latin typeface="+mn-ea"/>
              </a:rPr>
              <a:t>-</a:t>
            </a:r>
            <a:r>
              <a:rPr lang="ja-JP" altLang="en-US" dirty="0">
                <a:latin typeface="+mn-ea"/>
              </a:rPr>
              <a:t>  　</a:t>
            </a:r>
            <a:r>
              <a:rPr lang="en-US" altLang="ja-JP" dirty="0">
                <a:latin typeface="+mn-ea"/>
              </a:rPr>
              <a:t>245</a:t>
            </a:r>
            <a:r>
              <a:rPr lang="ja-JP" altLang="en-US" dirty="0">
                <a:latin typeface="+mn-ea"/>
              </a:rPr>
              <a:t>）</a:t>
            </a:r>
          </a:p>
          <a:p>
            <a:pPr>
              <a:buFontTx/>
              <a:buNone/>
            </a:pPr>
            <a:r>
              <a:rPr lang="ja-JP" altLang="en-US" dirty="0">
                <a:latin typeface="+mn-ea"/>
              </a:rPr>
              <a:t>　　　一般病床</a:t>
            </a:r>
            <a:r>
              <a:rPr lang="en-US" altLang="ja-JP" dirty="0">
                <a:latin typeface="+mn-ea"/>
              </a:rPr>
              <a:t>		  891,398   </a:t>
            </a:r>
            <a:r>
              <a:rPr lang="ja-JP" altLang="en-US" dirty="0">
                <a:latin typeface="+mn-ea"/>
              </a:rPr>
              <a:t>（</a:t>
            </a:r>
            <a:r>
              <a:rPr lang="en-US" altLang="ja-JP" dirty="0">
                <a:latin typeface="+mn-ea"/>
              </a:rPr>
              <a:t>-</a:t>
            </a:r>
            <a:r>
              <a:rPr lang="ja-JP" altLang="en-US" dirty="0">
                <a:latin typeface="+mn-ea"/>
              </a:rPr>
              <a:t>  </a:t>
            </a:r>
            <a:r>
              <a:rPr lang="en-US" altLang="ja-JP" dirty="0">
                <a:latin typeface="+mn-ea"/>
              </a:rPr>
              <a:t>2,572</a:t>
            </a:r>
            <a:r>
              <a:rPr lang="ja-JP" altLang="en-US" dirty="0">
                <a:latin typeface="+mn-ea"/>
              </a:rPr>
              <a:t>）</a:t>
            </a:r>
            <a:endParaRPr lang="en-US" altLang="ja-JP" dirty="0">
              <a:latin typeface="+mn-ea"/>
            </a:endParaRPr>
          </a:p>
          <a:p>
            <a:pPr>
              <a:buFontTx/>
              <a:buNone/>
            </a:pPr>
            <a:r>
              <a:rPr lang="ja-JP" altLang="en-US" dirty="0">
                <a:latin typeface="+mn-ea"/>
              </a:rPr>
              <a:t>　　</a:t>
            </a:r>
            <a:r>
              <a:rPr lang="ja-JP" altLang="en-US" dirty="0">
                <a:solidFill>
                  <a:srgbClr val="C00000"/>
                </a:solidFill>
                <a:latin typeface="+mn-ea"/>
              </a:rPr>
              <a:t>一般診療所</a:t>
            </a:r>
            <a:r>
              <a:rPr lang="en-US" altLang="ja-JP" dirty="0">
                <a:latin typeface="+mn-ea"/>
              </a:rPr>
              <a:t>	   103,451   </a:t>
            </a:r>
            <a:r>
              <a:rPr lang="ja-JP" altLang="en-US" dirty="0">
                <a:latin typeface="+mn-ea"/>
              </a:rPr>
              <a:t>（</a:t>
            </a:r>
            <a:r>
              <a:rPr lang="en-US" altLang="ja-JP" dirty="0">
                <a:latin typeface="+mn-ea"/>
              </a:rPr>
              <a:t>-</a:t>
            </a:r>
            <a:r>
              <a:rPr lang="ja-JP" altLang="en-US" dirty="0">
                <a:latin typeface="+mn-ea"/>
              </a:rPr>
              <a:t>  </a:t>
            </a:r>
            <a:r>
              <a:rPr lang="en-US" altLang="ja-JP" dirty="0">
                <a:latin typeface="+mn-ea"/>
              </a:rPr>
              <a:t>4,175</a:t>
            </a:r>
            <a:r>
              <a:rPr lang="ja-JP" altLang="en-US" dirty="0">
                <a:latin typeface="+mn-ea"/>
              </a:rPr>
              <a:t>）</a:t>
            </a:r>
          </a:p>
        </p:txBody>
      </p:sp>
      <p:sp>
        <p:nvSpPr>
          <p:cNvPr id="2" name="テキスト ボックス 1"/>
          <p:cNvSpPr txBox="1"/>
          <p:nvPr/>
        </p:nvSpPr>
        <p:spPr>
          <a:xfrm>
            <a:off x="9096132" y="1050917"/>
            <a:ext cx="1569660" cy="369332"/>
          </a:xfrm>
          <a:prstGeom prst="rect">
            <a:avLst/>
          </a:prstGeom>
          <a:noFill/>
        </p:spPr>
        <p:txBody>
          <a:bodyPr wrap="none" rtlCol="0">
            <a:spAutoFit/>
          </a:bodyPr>
          <a:lstStyle/>
          <a:p>
            <a:r>
              <a:rPr lang="ja-JP" altLang="en-US" dirty="0"/>
              <a:t>医療施設調査</a:t>
            </a:r>
          </a:p>
        </p:txBody>
      </p:sp>
    </p:spTree>
    <p:extLst>
      <p:ext uri="{BB962C8B-B14F-4D97-AF65-F5344CB8AC3E}">
        <p14:creationId xmlns:p14="http://schemas.microsoft.com/office/powerpoint/2010/main" val="136436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77901" y="706814"/>
            <a:ext cx="10769600" cy="6011486"/>
          </a:xfrm>
          <a:prstGeom prst="rect">
            <a:avLst/>
          </a:prstGeom>
        </p:spPr>
      </p:pic>
      <p:sp>
        <p:nvSpPr>
          <p:cNvPr id="3" name="テキスト ボックス 2"/>
          <p:cNvSpPr txBox="1"/>
          <p:nvPr/>
        </p:nvSpPr>
        <p:spPr>
          <a:xfrm>
            <a:off x="3575720" y="378848"/>
            <a:ext cx="5686172" cy="461665"/>
          </a:xfrm>
          <a:prstGeom prst="rect">
            <a:avLst/>
          </a:prstGeom>
          <a:noFill/>
        </p:spPr>
        <p:txBody>
          <a:bodyPr wrap="none" rtlCol="0">
            <a:spAutoFit/>
          </a:bodyPr>
          <a:lstStyle/>
          <a:p>
            <a:r>
              <a:rPr lang="ja-JP" altLang="en-US" sz="2400" dirty="0">
                <a:solidFill>
                  <a:prstClr val="black"/>
                </a:solidFill>
                <a:latin typeface="Calibri"/>
                <a:ea typeface="ＭＳ Ｐゴシック" panose="020B0600070205080204" pitchFamily="50" charset="-128"/>
              </a:rPr>
              <a:t>都道府県別にみた人口</a:t>
            </a:r>
            <a:r>
              <a:rPr lang="en-US" altLang="ja-JP" sz="2400" dirty="0">
                <a:solidFill>
                  <a:prstClr val="black"/>
                </a:solidFill>
                <a:latin typeface="Calibri"/>
                <a:ea typeface="ＭＳ Ｐゴシック" panose="020B0600070205080204" pitchFamily="50" charset="-128"/>
              </a:rPr>
              <a:t>10</a:t>
            </a:r>
            <a:r>
              <a:rPr lang="ja-JP" altLang="en-US" sz="2400" dirty="0">
                <a:solidFill>
                  <a:prstClr val="black"/>
                </a:solidFill>
                <a:latin typeface="Calibri"/>
                <a:ea typeface="ＭＳ Ｐゴシック" panose="020B0600070205080204" pitchFamily="50" charset="-128"/>
              </a:rPr>
              <a:t>万対病院病床数</a:t>
            </a:r>
          </a:p>
        </p:txBody>
      </p:sp>
    </p:spTree>
    <p:extLst>
      <p:ext uri="{BB962C8B-B14F-4D97-AF65-F5344CB8AC3E}">
        <p14:creationId xmlns:p14="http://schemas.microsoft.com/office/powerpoint/2010/main" val="327331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5262"/>
            <a:ext cx="10515600" cy="1325563"/>
          </a:xfrm>
        </p:spPr>
        <p:txBody>
          <a:bodyPr/>
          <a:lstStyle/>
          <a:p>
            <a:r>
              <a:rPr kumimoji="1" lang="ja-JP" altLang="en-US" dirty="0"/>
              <a:t>本日の目的と内容</a:t>
            </a:r>
          </a:p>
        </p:txBody>
      </p:sp>
      <p:sp>
        <p:nvSpPr>
          <p:cNvPr id="3" name="コンテンツ プレースホルダー 2"/>
          <p:cNvSpPr>
            <a:spLocks noGrp="1"/>
          </p:cNvSpPr>
          <p:nvPr>
            <p:ph idx="1"/>
          </p:nvPr>
        </p:nvSpPr>
        <p:spPr>
          <a:xfrm>
            <a:off x="838200" y="1317625"/>
            <a:ext cx="10515600" cy="5066242"/>
          </a:xfrm>
        </p:spPr>
        <p:txBody>
          <a:bodyPr>
            <a:noAutofit/>
          </a:bodyPr>
          <a:lstStyle/>
          <a:p>
            <a:r>
              <a:rPr kumimoji="1" lang="ja-JP" altLang="en-US" dirty="0"/>
              <a:t>目的</a:t>
            </a:r>
            <a:endParaRPr kumimoji="1" lang="en-US" altLang="ja-JP" dirty="0"/>
          </a:p>
          <a:p>
            <a:pPr marL="0" indent="0">
              <a:buNone/>
            </a:pPr>
            <a:r>
              <a:rPr lang="en-US" altLang="ja-JP" dirty="0"/>
              <a:t>	</a:t>
            </a:r>
            <a:r>
              <a:rPr lang="ja-JP" altLang="en-US" dirty="0"/>
              <a:t>災害を通して、日本の医療制度を考える。</a:t>
            </a:r>
            <a:endParaRPr lang="en-US" altLang="ja-JP" dirty="0"/>
          </a:p>
          <a:p>
            <a:r>
              <a:rPr kumimoji="1" lang="ja-JP" altLang="en-US" dirty="0"/>
              <a:t>内容</a:t>
            </a:r>
            <a:endParaRPr kumimoji="1" lang="en-US" altLang="ja-JP" dirty="0"/>
          </a:p>
          <a:p>
            <a:pPr marL="0" indent="0">
              <a:buNone/>
            </a:pPr>
            <a:r>
              <a:rPr kumimoji="1" lang="en-US" altLang="ja-JP" dirty="0"/>
              <a:t>	</a:t>
            </a:r>
            <a:r>
              <a:rPr lang="ja-JP" altLang="en-US" dirty="0"/>
              <a:t>自身が経験した災害</a:t>
            </a:r>
            <a:endParaRPr lang="en-US" altLang="ja-JP" dirty="0"/>
          </a:p>
          <a:p>
            <a:pPr marL="0" indent="0">
              <a:buNone/>
            </a:pPr>
            <a:r>
              <a:rPr lang="en-US" altLang="ja-JP" dirty="0"/>
              <a:t>	</a:t>
            </a:r>
            <a:r>
              <a:rPr lang="ja-JP" altLang="en-US" dirty="0"/>
              <a:t>災害と公衆衛生</a:t>
            </a:r>
            <a:endParaRPr lang="en-US" altLang="ja-JP" dirty="0"/>
          </a:p>
          <a:p>
            <a:pPr marL="457200" lvl="1" indent="0">
              <a:buNone/>
            </a:pPr>
            <a:r>
              <a:rPr lang="en-US" altLang="ja-JP" sz="2800" dirty="0"/>
              <a:t>		</a:t>
            </a:r>
            <a:r>
              <a:rPr lang="ja-JP" altLang="en-US" sz="2800" dirty="0"/>
              <a:t>公衆衛生とは</a:t>
            </a:r>
            <a:endParaRPr lang="en-US" altLang="ja-JP" sz="2800" dirty="0"/>
          </a:p>
          <a:p>
            <a:pPr marL="457200" lvl="1" indent="0">
              <a:buNone/>
            </a:pPr>
            <a:r>
              <a:rPr kumimoji="1" lang="en-US" altLang="ja-JP" sz="2800" dirty="0"/>
              <a:t>		</a:t>
            </a:r>
            <a:r>
              <a:rPr kumimoji="1" lang="ja-JP" altLang="en-US" sz="2800" dirty="0"/>
              <a:t>医療提供体制</a:t>
            </a:r>
            <a:endParaRPr kumimoji="1" lang="en-US" altLang="ja-JP" sz="2800" dirty="0"/>
          </a:p>
          <a:p>
            <a:pPr marL="457200" lvl="1" indent="0">
              <a:buNone/>
            </a:pPr>
            <a:r>
              <a:rPr kumimoji="1" lang="en-US" altLang="ja-JP" sz="2800" dirty="0"/>
              <a:t>		</a:t>
            </a:r>
            <a:r>
              <a:rPr lang="ja-JP" altLang="en-US" sz="2800" dirty="0"/>
              <a:t>医療保険制度</a:t>
            </a:r>
            <a:endParaRPr lang="en-US" altLang="ja-JP" sz="2800" dirty="0"/>
          </a:p>
          <a:p>
            <a:pPr marL="457200" lvl="1" indent="0">
              <a:buNone/>
            </a:pPr>
            <a:r>
              <a:rPr kumimoji="1" lang="en-US" altLang="ja-JP" sz="2800" dirty="0"/>
              <a:t>		</a:t>
            </a:r>
            <a:r>
              <a:rPr kumimoji="1" lang="ja-JP" altLang="en-US" sz="2800" dirty="0"/>
              <a:t>医療費</a:t>
            </a:r>
            <a:endParaRPr kumimoji="1" lang="en-US" altLang="ja-JP" sz="2800" dirty="0"/>
          </a:p>
          <a:p>
            <a:pPr marL="457200" lvl="1" indent="0">
              <a:buNone/>
            </a:pPr>
            <a:r>
              <a:rPr lang="en-US" altLang="ja-JP" sz="2800" dirty="0"/>
              <a:t>		</a:t>
            </a:r>
            <a:r>
              <a:rPr lang="ja-JP" altLang="en-US" sz="2800" dirty="0"/>
              <a:t>感染症対策</a:t>
            </a:r>
            <a:endParaRPr lang="en-US" altLang="ja-JP" sz="2800" dirty="0"/>
          </a:p>
          <a:p>
            <a:pPr marL="457200" lvl="1" indent="0">
              <a:buNone/>
            </a:pPr>
            <a:r>
              <a:rPr lang="en-US" altLang="ja-JP" sz="2800" dirty="0"/>
              <a:t>	</a:t>
            </a:r>
            <a:r>
              <a:rPr lang="ja-JP" altLang="en-US" sz="2800" dirty="0"/>
              <a:t>その他</a:t>
            </a:r>
            <a:endParaRPr kumimoji="1" lang="ja-JP" altLang="en-US" sz="2800" dirty="0"/>
          </a:p>
        </p:txBody>
      </p:sp>
    </p:spTree>
    <p:extLst>
      <p:ext uri="{BB962C8B-B14F-4D97-AF65-F5344CB8AC3E}">
        <p14:creationId xmlns:p14="http://schemas.microsoft.com/office/powerpoint/2010/main" val="230528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付プレースホルダ 3"/>
          <p:cNvSpPr>
            <a:spLocks noGrp="1"/>
          </p:cNvSpPr>
          <p:nvPr>
            <p:ph type="dt" sz="half" idx="10"/>
          </p:nvPr>
        </p:nvSpPr>
        <p:spPr/>
        <p:txBody>
          <a:bodyPr/>
          <a:lstStyle/>
          <a:p>
            <a:r>
              <a:rPr lang="ja-JP" altLang="en-US"/>
              <a:t>University of Tsukuba Prof. I. Okubo, MD</a:t>
            </a:r>
            <a:endParaRPr lang="en-US" altLang="ja-JP"/>
          </a:p>
        </p:txBody>
      </p:sp>
      <p:sp>
        <p:nvSpPr>
          <p:cNvPr id="81922" name="Rectangle 2"/>
          <p:cNvSpPr>
            <a:spLocks noGrp="1" noChangeArrowheads="1"/>
          </p:cNvSpPr>
          <p:nvPr>
            <p:ph type="title"/>
          </p:nvPr>
        </p:nvSpPr>
        <p:spPr>
          <a:xfrm>
            <a:off x="838200" y="365126"/>
            <a:ext cx="10922000" cy="880820"/>
          </a:xfrm>
        </p:spPr>
        <p:txBody>
          <a:bodyPr>
            <a:normAutofit fontScale="90000"/>
          </a:bodyPr>
          <a:lstStyle/>
          <a:p>
            <a:r>
              <a:rPr lang="ja-JP" altLang="en-US" sz="3600" dirty="0">
                <a:latin typeface="+mj-ea"/>
              </a:rPr>
              <a:t>都道府県別人口</a:t>
            </a:r>
            <a:r>
              <a:rPr lang="en-US" altLang="ja-JP" sz="3600" dirty="0">
                <a:latin typeface="+mj-ea"/>
              </a:rPr>
              <a:t>10</a:t>
            </a:r>
            <a:r>
              <a:rPr lang="ja-JP" altLang="en-US" sz="3600" dirty="0">
                <a:latin typeface="+mj-ea"/>
              </a:rPr>
              <a:t>万対病床数にはどのような特徴があるか？</a:t>
            </a:r>
          </a:p>
        </p:txBody>
      </p:sp>
      <p:sp>
        <p:nvSpPr>
          <p:cNvPr id="81923" name="Rectangle 3"/>
          <p:cNvSpPr>
            <a:spLocks noGrp="1" noChangeArrowheads="1"/>
          </p:cNvSpPr>
          <p:nvPr>
            <p:ph type="body" idx="1"/>
          </p:nvPr>
        </p:nvSpPr>
        <p:spPr>
          <a:xfrm>
            <a:off x="1775520" y="1686228"/>
            <a:ext cx="8458200" cy="4724400"/>
          </a:xfrm>
          <a:ln>
            <a:solidFill>
              <a:schemeClr val="accent1"/>
            </a:solidFill>
          </a:ln>
        </p:spPr>
        <p:txBody>
          <a:bodyPr>
            <a:normAutofit/>
          </a:bodyPr>
          <a:lstStyle/>
          <a:p>
            <a:pPr>
              <a:buFontTx/>
              <a:buNone/>
            </a:pPr>
            <a:r>
              <a:rPr lang="ja-JP" altLang="en-US" dirty="0">
                <a:latin typeface="HG丸ｺﾞｼｯｸM-PRO" pitchFamily="49" charset="-128"/>
                <a:ea typeface="HG丸ｺﾞｼｯｸM-PRO" pitchFamily="49" charset="-128"/>
              </a:rPr>
              <a:t>　</a:t>
            </a:r>
            <a:r>
              <a:rPr lang="ja-JP" altLang="en-US" sz="3200" dirty="0">
                <a:latin typeface="+mn-ea"/>
              </a:rPr>
              <a:t>人口</a:t>
            </a:r>
            <a:r>
              <a:rPr lang="en-US" altLang="ja-JP" sz="3200" dirty="0">
                <a:latin typeface="+mn-ea"/>
              </a:rPr>
              <a:t>10</a:t>
            </a:r>
            <a:r>
              <a:rPr lang="ja-JP" altLang="en-US" sz="3200" dirty="0">
                <a:latin typeface="+mn-ea"/>
              </a:rPr>
              <a:t>万対病院病床数（平成</a:t>
            </a:r>
            <a:r>
              <a:rPr lang="en-US" altLang="ja-JP" sz="3200" dirty="0">
                <a:latin typeface="+mn-ea"/>
              </a:rPr>
              <a:t>28</a:t>
            </a:r>
            <a:r>
              <a:rPr lang="ja-JP" altLang="en-US" sz="3200" dirty="0">
                <a:latin typeface="+mn-ea"/>
              </a:rPr>
              <a:t>年）</a:t>
            </a:r>
            <a:endParaRPr lang="en-US" altLang="ja-JP" sz="3200" dirty="0">
              <a:latin typeface="+mn-ea"/>
            </a:endParaRPr>
          </a:p>
          <a:p>
            <a:pPr>
              <a:buFontTx/>
              <a:buNone/>
            </a:pPr>
            <a:r>
              <a:rPr lang="en-US" altLang="ja-JP" sz="3200" dirty="0">
                <a:latin typeface="+mn-ea"/>
              </a:rPr>
              <a:t>		</a:t>
            </a:r>
            <a:r>
              <a:rPr lang="ja-JP" altLang="en-US" sz="3200" dirty="0">
                <a:latin typeface="+mn-ea"/>
              </a:rPr>
              <a:t>　　上位５県　　　　　</a:t>
            </a:r>
            <a:r>
              <a:rPr lang="en-US" altLang="ja-JP" sz="3200" dirty="0">
                <a:latin typeface="+mn-ea"/>
              </a:rPr>
              <a:t>	</a:t>
            </a:r>
            <a:r>
              <a:rPr lang="ja-JP" altLang="en-US" sz="3200" dirty="0">
                <a:latin typeface="+mn-ea"/>
              </a:rPr>
              <a:t>　下位５県</a:t>
            </a:r>
          </a:p>
          <a:p>
            <a:pPr>
              <a:buFontTx/>
              <a:buNone/>
            </a:pPr>
            <a:r>
              <a:rPr lang="ja-JP" altLang="en-US" sz="3200" dirty="0">
                <a:latin typeface="+mn-ea"/>
              </a:rPr>
              <a:t>　</a:t>
            </a:r>
            <a:r>
              <a:rPr lang="en-US" altLang="ja-JP" sz="3200" dirty="0">
                <a:latin typeface="+mn-ea"/>
              </a:rPr>
              <a:t>	</a:t>
            </a:r>
            <a:r>
              <a:rPr lang="ja-JP" altLang="en-US" sz="3200" dirty="0">
                <a:latin typeface="+mn-ea"/>
              </a:rPr>
              <a:t>高　知　  </a:t>
            </a:r>
            <a:r>
              <a:rPr lang="en-US" altLang="ja-JP" sz="3200" dirty="0">
                <a:latin typeface="+mn-ea"/>
              </a:rPr>
              <a:t>2530		</a:t>
            </a:r>
            <a:r>
              <a:rPr lang="ja-JP" altLang="en-US" sz="3200" dirty="0">
                <a:latin typeface="+mn-ea"/>
              </a:rPr>
              <a:t>神奈川　</a:t>
            </a:r>
            <a:r>
              <a:rPr lang="en-US" altLang="ja-JP" sz="3200" dirty="0">
                <a:latin typeface="+mn-ea"/>
              </a:rPr>
              <a:t>809		</a:t>
            </a:r>
          </a:p>
          <a:p>
            <a:pPr>
              <a:buFontTx/>
              <a:buNone/>
            </a:pPr>
            <a:r>
              <a:rPr lang="ja-JP" altLang="en-US" sz="3200" dirty="0">
                <a:latin typeface="+mn-ea"/>
              </a:rPr>
              <a:t>　</a:t>
            </a:r>
            <a:r>
              <a:rPr lang="en-US" altLang="ja-JP" sz="3200" dirty="0">
                <a:latin typeface="+mn-ea"/>
              </a:rPr>
              <a:t>	</a:t>
            </a:r>
            <a:r>
              <a:rPr lang="ja-JP" altLang="en-US" sz="3200" dirty="0">
                <a:latin typeface="+mn-ea"/>
              </a:rPr>
              <a:t>鹿児島   </a:t>
            </a:r>
            <a:r>
              <a:rPr lang="en-US" altLang="ja-JP" sz="3200" dirty="0">
                <a:latin typeface="+mn-ea"/>
              </a:rPr>
              <a:t>2084		</a:t>
            </a:r>
            <a:r>
              <a:rPr lang="ja-JP" altLang="en-US" sz="3200" dirty="0">
                <a:latin typeface="+mn-ea"/>
              </a:rPr>
              <a:t>埼　玉　 </a:t>
            </a:r>
            <a:r>
              <a:rPr lang="en-US" altLang="ja-JP" sz="3200" dirty="0">
                <a:latin typeface="+mn-ea"/>
              </a:rPr>
              <a:t>852</a:t>
            </a:r>
          </a:p>
          <a:p>
            <a:pPr>
              <a:buFontTx/>
              <a:buNone/>
            </a:pPr>
            <a:r>
              <a:rPr lang="en-US" altLang="ja-JP" sz="3200" dirty="0">
                <a:latin typeface="+mn-ea"/>
              </a:rPr>
              <a:t>		</a:t>
            </a:r>
            <a:r>
              <a:rPr lang="ja-JP" altLang="en-US" sz="3200" dirty="0">
                <a:latin typeface="+mn-ea"/>
              </a:rPr>
              <a:t>熊　本　  </a:t>
            </a:r>
            <a:r>
              <a:rPr lang="en-US" altLang="ja-JP" sz="3200" dirty="0">
                <a:latin typeface="+mn-ea"/>
              </a:rPr>
              <a:t>1978		</a:t>
            </a:r>
            <a:r>
              <a:rPr lang="ja-JP" altLang="en-US" sz="3200" dirty="0">
                <a:latin typeface="+mn-ea"/>
              </a:rPr>
              <a:t>愛　知　 </a:t>
            </a:r>
            <a:r>
              <a:rPr lang="en-US" altLang="ja-JP" sz="3200" dirty="0">
                <a:latin typeface="+mn-ea"/>
              </a:rPr>
              <a:t>903</a:t>
            </a:r>
          </a:p>
          <a:p>
            <a:pPr>
              <a:buFontTx/>
              <a:buNone/>
            </a:pPr>
            <a:r>
              <a:rPr lang="en-US" altLang="ja-JP" sz="3200" dirty="0">
                <a:latin typeface="+mn-ea"/>
              </a:rPr>
              <a:t>		</a:t>
            </a:r>
            <a:r>
              <a:rPr lang="ja-JP" altLang="en-US" sz="3200" dirty="0">
                <a:latin typeface="+mn-ea"/>
              </a:rPr>
              <a:t>徳　島    </a:t>
            </a:r>
            <a:r>
              <a:rPr lang="en-US" altLang="ja-JP" sz="3200" dirty="0">
                <a:latin typeface="+mn-ea"/>
              </a:rPr>
              <a:t>1958		</a:t>
            </a:r>
            <a:r>
              <a:rPr lang="ja-JP" altLang="en-US" sz="3200" dirty="0">
                <a:latin typeface="+mn-ea"/>
              </a:rPr>
              <a:t>東　京　 </a:t>
            </a:r>
            <a:r>
              <a:rPr lang="en-US" altLang="ja-JP" sz="3200" dirty="0">
                <a:latin typeface="+mn-ea"/>
              </a:rPr>
              <a:t>942</a:t>
            </a:r>
          </a:p>
          <a:p>
            <a:pPr>
              <a:buFontTx/>
              <a:buNone/>
            </a:pPr>
            <a:r>
              <a:rPr lang="en-US" altLang="ja-JP" sz="3200" dirty="0">
                <a:latin typeface="+mn-ea"/>
              </a:rPr>
              <a:t>		</a:t>
            </a:r>
            <a:r>
              <a:rPr lang="ja-JP" altLang="en-US" sz="3200" dirty="0">
                <a:latin typeface="+mn-ea"/>
              </a:rPr>
              <a:t>長　崎</a:t>
            </a:r>
            <a:r>
              <a:rPr lang="en-US" altLang="ja-JP" sz="3200" dirty="0">
                <a:latin typeface="+mn-ea"/>
              </a:rPr>
              <a:t>    1941		</a:t>
            </a:r>
            <a:r>
              <a:rPr lang="ja-JP" altLang="en-US" sz="3200" dirty="0">
                <a:latin typeface="+mn-ea"/>
              </a:rPr>
              <a:t>千　葉   </a:t>
            </a:r>
            <a:r>
              <a:rPr lang="en-US" altLang="ja-JP" sz="3200" dirty="0">
                <a:latin typeface="+mn-ea"/>
              </a:rPr>
              <a:t>944			</a:t>
            </a:r>
            <a:r>
              <a:rPr lang="ja-JP" altLang="en-US" sz="3200" dirty="0">
                <a:latin typeface="+mn-ea"/>
              </a:rPr>
              <a:t>　　     　（全　国　</a:t>
            </a:r>
            <a:r>
              <a:rPr lang="en-US" altLang="ja-JP" sz="3200" dirty="0">
                <a:latin typeface="+mn-ea"/>
              </a:rPr>
              <a:t>1230</a:t>
            </a:r>
            <a:r>
              <a:rPr lang="ja-JP" altLang="en-US" sz="3200" dirty="0">
                <a:latin typeface="+mn-ea"/>
              </a:rPr>
              <a:t>床）</a:t>
            </a:r>
          </a:p>
        </p:txBody>
      </p:sp>
      <p:sp>
        <p:nvSpPr>
          <p:cNvPr id="81924" name="Line 4"/>
          <p:cNvSpPr>
            <a:spLocks noChangeShapeType="1"/>
          </p:cNvSpPr>
          <p:nvPr/>
        </p:nvSpPr>
        <p:spPr bwMode="auto">
          <a:xfrm>
            <a:off x="1775520" y="1391692"/>
            <a:ext cx="8458200" cy="0"/>
          </a:xfrm>
          <a:prstGeom prst="line">
            <a:avLst/>
          </a:prstGeom>
          <a:noFill/>
          <a:ln w="76200">
            <a:solidFill>
              <a:schemeClr val="accent1"/>
            </a:solidFill>
            <a:round/>
            <a:headEnd/>
            <a:tailEnd/>
          </a:ln>
          <a:effectLst/>
        </p:spPr>
        <p:txBody>
          <a:bodyPr/>
          <a:lstStyle/>
          <a:p>
            <a:endParaRPr lang="ja-JP" altLang="en-US"/>
          </a:p>
        </p:txBody>
      </p:sp>
      <p:sp>
        <p:nvSpPr>
          <p:cNvPr id="81926" name="Rectangle 6"/>
          <p:cNvSpPr>
            <a:spLocks noChangeArrowheads="1"/>
          </p:cNvSpPr>
          <p:nvPr/>
        </p:nvSpPr>
        <p:spPr bwMode="auto">
          <a:xfrm>
            <a:off x="7320136" y="6062368"/>
            <a:ext cx="2621230" cy="307777"/>
          </a:xfrm>
          <a:prstGeom prst="rect">
            <a:avLst/>
          </a:prstGeom>
          <a:noFill/>
          <a:ln w="9525">
            <a:noFill/>
            <a:miter lim="800000"/>
            <a:headEnd/>
            <a:tailEnd/>
          </a:ln>
          <a:effectLst/>
        </p:spPr>
        <p:txBody>
          <a:bodyPr wrap="none">
            <a:spAutoFit/>
          </a:bodyPr>
          <a:lstStyle/>
          <a:p>
            <a:r>
              <a:rPr lang="ja-JP" altLang="en-US" sz="1200" dirty="0">
                <a:latin typeface="Arial" charset="0"/>
                <a:ea typeface="ＭＳ Ｐゴシック" pitchFamily="50" charset="-128"/>
              </a:rPr>
              <a:t>　</a:t>
            </a:r>
            <a:r>
              <a:rPr lang="ja-JP" altLang="en-US" sz="1400" dirty="0">
                <a:latin typeface="Arial" charset="0"/>
                <a:ea typeface="ＭＳ Ｐゴシック" pitchFamily="50" charset="-128"/>
              </a:rPr>
              <a:t>厚生労働省医療施設調査報告</a:t>
            </a:r>
          </a:p>
        </p:txBody>
      </p:sp>
    </p:spTree>
    <p:extLst>
      <p:ext uri="{BB962C8B-B14F-4D97-AF65-F5344CB8AC3E}">
        <p14:creationId xmlns:p14="http://schemas.microsoft.com/office/powerpoint/2010/main" val="897919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45687" y="0"/>
            <a:ext cx="10044929" cy="7101408"/>
          </a:xfrm>
          <a:prstGeom prst="rect">
            <a:avLst/>
          </a:prstGeom>
          <a:noFill/>
          <a:ln w="9525">
            <a:noFill/>
            <a:miter lim="800000"/>
            <a:headEnd/>
            <a:tailEnd/>
          </a:ln>
        </p:spPr>
      </p:pic>
    </p:spTree>
    <p:extLst>
      <p:ext uri="{BB962C8B-B14F-4D97-AF65-F5344CB8AC3E}">
        <p14:creationId xmlns:p14="http://schemas.microsoft.com/office/powerpoint/2010/main" val="132779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a:t>平均在院日数</a:t>
            </a:r>
          </a:p>
        </p:txBody>
      </p:sp>
      <p:sp>
        <p:nvSpPr>
          <p:cNvPr id="3" name="コンテンツ プレースホルダー 2"/>
          <p:cNvSpPr>
            <a:spLocks noGrp="1"/>
          </p:cNvSpPr>
          <p:nvPr>
            <p:ph idx="1"/>
          </p:nvPr>
        </p:nvSpPr>
        <p:spPr>
          <a:xfrm>
            <a:off x="1917700" y="1602304"/>
            <a:ext cx="10668000" cy="4533899"/>
          </a:xfrm>
        </p:spPr>
        <p:txBody>
          <a:bodyPr>
            <a:normAutofit/>
          </a:bodyPr>
          <a:lstStyle/>
          <a:p>
            <a:pPr marL="0" indent="0">
              <a:buNone/>
            </a:pPr>
            <a:r>
              <a:rPr kumimoji="1" lang="ja-JP" altLang="en-US" dirty="0"/>
              <a:t>病院</a:t>
            </a:r>
            <a:endParaRPr kumimoji="1" lang="en-US" altLang="ja-JP" dirty="0"/>
          </a:p>
          <a:p>
            <a:pPr marL="0" indent="0">
              <a:buNone/>
            </a:pPr>
            <a:r>
              <a:rPr lang="ja-JP" altLang="en-US" dirty="0"/>
              <a:t>　全病床</a:t>
            </a:r>
            <a:r>
              <a:rPr lang="en-US" altLang="ja-JP" dirty="0"/>
              <a:t>	28.5</a:t>
            </a:r>
          </a:p>
          <a:p>
            <a:pPr marL="0" indent="0">
              <a:buNone/>
            </a:pPr>
            <a:r>
              <a:rPr kumimoji="1" lang="ja-JP" altLang="en-US" dirty="0"/>
              <a:t> 　</a:t>
            </a:r>
            <a:r>
              <a:rPr lang="ja-JP" altLang="en-US" dirty="0"/>
              <a:t>　</a:t>
            </a:r>
            <a:r>
              <a:rPr kumimoji="1" lang="ja-JP" altLang="en-US" dirty="0"/>
              <a:t>精神病床</a:t>
            </a:r>
            <a:r>
              <a:rPr kumimoji="1" lang="en-US" altLang="ja-JP" dirty="0"/>
              <a:t>		269.9</a:t>
            </a:r>
          </a:p>
          <a:p>
            <a:pPr marL="0" indent="0">
              <a:buNone/>
            </a:pPr>
            <a:r>
              <a:rPr lang="ja-JP" altLang="en-US" dirty="0"/>
              <a:t> 　　感染症病床  </a:t>
            </a:r>
            <a:r>
              <a:rPr lang="en-US" altLang="ja-JP" dirty="0"/>
              <a:t>	    7.8</a:t>
            </a:r>
          </a:p>
          <a:p>
            <a:pPr marL="0" indent="0">
              <a:buNone/>
            </a:pPr>
            <a:r>
              <a:rPr kumimoji="1" lang="ja-JP" altLang="en-US" dirty="0"/>
              <a:t> 　　結核病床</a:t>
            </a:r>
            <a:r>
              <a:rPr kumimoji="1" lang="en-US" altLang="ja-JP" dirty="0"/>
              <a:t>		  66.3</a:t>
            </a:r>
          </a:p>
          <a:p>
            <a:pPr marL="0" indent="0">
              <a:buNone/>
            </a:pPr>
            <a:r>
              <a:rPr lang="ja-JP" altLang="en-US" dirty="0"/>
              <a:t> 　　療養病床</a:t>
            </a:r>
            <a:r>
              <a:rPr lang="en-US" altLang="ja-JP" dirty="0"/>
              <a:t>		152.2</a:t>
            </a:r>
          </a:p>
          <a:p>
            <a:pPr marL="0" indent="0">
              <a:buNone/>
            </a:pPr>
            <a:r>
              <a:rPr kumimoji="1" lang="ja-JP" altLang="en-US" dirty="0"/>
              <a:t> 　　一般病床</a:t>
            </a:r>
            <a:r>
              <a:rPr kumimoji="1" lang="en-US" altLang="ja-JP" dirty="0"/>
              <a:t>		  16.2</a:t>
            </a:r>
          </a:p>
          <a:p>
            <a:pPr marL="0" indent="0">
              <a:buNone/>
            </a:pPr>
            <a:r>
              <a:rPr lang="ja-JP" altLang="en-US" dirty="0"/>
              <a:t> 　　介護療養病床</a:t>
            </a:r>
            <a:r>
              <a:rPr lang="en-US" altLang="ja-JP" dirty="0"/>
              <a:t>	314.9</a:t>
            </a:r>
            <a:endParaRPr kumimoji="1" lang="ja-JP" altLang="en-US" dirty="0"/>
          </a:p>
        </p:txBody>
      </p:sp>
      <p:sp>
        <p:nvSpPr>
          <p:cNvPr id="4" name="テキスト ボックス 3"/>
          <p:cNvSpPr txBox="1"/>
          <p:nvPr/>
        </p:nvSpPr>
        <p:spPr>
          <a:xfrm>
            <a:off x="6841977" y="1048306"/>
            <a:ext cx="2034531" cy="369332"/>
          </a:xfrm>
          <a:prstGeom prst="rect">
            <a:avLst/>
          </a:prstGeom>
          <a:noFill/>
        </p:spPr>
        <p:txBody>
          <a:bodyPr wrap="none" rtlCol="0">
            <a:spAutoFit/>
          </a:bodyPr>
          <a:lstStyle/>
          <a:p>
            <a:r>
              <a:rPr lang="ja-JP" altLang="en-US" dirty="0"/>
              <a:t>平成</a:t>
            </a:r>
            <a:r>
              <a:rPr lang="en-US" altLang="ja-JP" dirty="0"/>
              <a:t>28</a:t>
            </a:r>
            <a:r>
              <a:rPr lang="ja-JP" altLang="en-US" dirty="0"/>
              <a:t>年病院報告</a:t>
            </a:r>
          </a:p>
        </p:txBody>
      </p:sp>
    </p:spTree>
    <p:extLst>
      <p:ext uri="{BB962C8B-B14F-4D97-AF65-F5344CB8AC3E}">
        <p14:creationId xmlns:p14="http://schemas.microsoft.com/office/powerpoint/2010/main" val="238352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7408" y="0"/>
            <a:ext cx="10225136" cy="7173416"/>
          </a:xfrm>
          <a:prstGeom prst="rect">
            <a:avLst/>
          </a:prstGeom>
          <a:noFill/>
          <a:ln w="9525">
            <a:noFill/>
            <a:miter lim="800000"/>
            <a:headEnd/>
            <a:tailEnd/>
          </a:ln>
        </p:spPr>
      </p:pic>
    </p:spTree>
    <p:extLst>
      <p:ext uri="{BB962C8B-B14F-4D97-AF65-F5344CB8AC3E}">
        <p14:creationId xmlns:p14="http://schemas.microsoft.com/office/powerpoint/2010/main" val="1065580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1772816"/>
            <a:ext cx="8229600" cy="1143000"/>
          </a:xfrm>
        </p:spPr>
        <p:txBody>
          <a:bodyPr/>
          <a:lstStyle/>
          <a:p>
            <a:r>
              <a:rPr kumimoji="1" lang="ja-JP" altLang="en-US" dirty="0"/>
              <a:t>医薬分業</a:t>
            </a: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878241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p:txBody>
          <a:bodyPr/>
          <a:lstStyle/>
          <a:p>
            <a:r>
              <a:rPr lang="ja-JP" altLang="en-US">
                <a:solidFill>
                  <a:prstClr val="black">
                    <a:tint val="75000"/>
                  </a:prstClr>
                </a:solidFill>
              </a:rPr>
              <a:t>University of Tsukuba Prof. I. Okubo, MD</a:t>
            </a:r>
            <a:endParaRPr lang="en-US" altLang="ja-JP">
              <a:solidFill>
                <a:prstClr val="black">
                  <a:tint val="75000"/>
                </a:prstClr>
              </a:solidFill>
            </a:endParaRPr>
          </a:p>
        </p:txBody>
      </p:sp>
      <p:sp>
        <p:nvSpPr>
          <p:cNvPr id="323586" name="Rectangle 2"/>
          <p:cNvSpPr>
            <a:spLocks noChangeArrowheads="1"/>
          </p:cNvSpPr>
          <p:nvPr/>
        </p:nvSpPr>
        <p:spPr bwMode="auto">
          <a:xfrm>
            <a:off x="1540933" y="518319"/>
            <a:ext cx="7467600" cy="1295400"/>
          </a:xfrm>
          <a:prstGeom prst="rect">
            <a:avLst/>
          </a:prstGeom>
          <a:solidFill>
            <a:srgbClr val="99FFCC"/>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323587" name="Rectangle 3"/>
          <p:cNvSpPr>
            <a:spLocks noGrp="1" noChangeArrowheads="1"/>
          </p:cNvSpPr>
          <p:nvPr>
            <p:ph type="title"/>
          </p:nvPr>
        </p:nvSpPr>
        <p:spPr>
          <a:xfrm>
            <a:off x="1981200" y="485775"/>
            <a:ext cx="8229600" cy="1143000"/>
          </a:xfrm>
        </p:spPr>
        <p:txBody>
          <a:bodyPr/>
          <a:lstStyle/>
          <a:p>
            <a:r>
              <a:rPr lang="ja-JP" altLang="en-US" dirty="0">
                <a:latin typeface="ＭＳ ゴシック" pitchFamily="49" charset="-128"/>
                <a:ea typeface="ＭＳ ゴシック" pitchFamily="49" charset="-128"/>
              </a:rPr>
              <a:t>医薬分業</a:t>
            </a:r>
          </a:p>
        </p:txBody>
      </p:sp>
      <p:sp>
        <p:nvSpPr>
          <p:cNvPr id="323588" name="Rectangle 4"/>
          <p:cNvSpPr>
            <a:spLocks noGrp="1" noChangeArrowheads="1"/>
          </p:cNvSpPr>
          <p:nvPr>
            <p:ph type="body" idx="1"/>
          </p:nvPr>
        </p:nvSpPr>
        <p:spPr>
          <a:xfrm>
            <a:off x="1981200" y="1998663"/>
            <a:ext cx="8229600" cy="4525962"/>
          </a:xfrm>
        </p:spPr>
        <p:txBody>
          <a:bodyPr>
            <a:normAutofit/>
          </a:bodyPr>
          <a:lstStyle/>
          <a:p>
            <a:r>
              <a:rPr lang="ja-JP" altLang="en-US" sz="3200" dirty="0">
                <a:latin typeface="ＭＳ ゴシック" pitchFamily="49" charset="-128"/>
                <a:ea typeface="ＭＳ ゴシック" pitchFamily="49" charset="-128"/>
              </a:rPr>
              <a:t>医薬分業とは何か？</a:t>
            </a:r>
            <a:endParaRPr lang="en-US" altLang="ja-JP" sz="3200" dirty="0">
              <a:latin typeface="ＭＳ ゴシック" pitchFamily="49" charset="-128"/>
              <a:ea typeface="ＭＳ ゴシック" pitchFamily="49" charset="-128"/>
            </a:endParaRPr>
          </a:p>
          <a:p>
            <a:r>
              <a:rPr lang="ja-JP" altLang="en-US" sz="3200" dirty="0">
                <a:latin typeface="ＭＳ ゴシック" pitchFamily="49" charset="-128"/>
                <a:ea typeface="ＭＳ ゴシック" pitchFamily="49" charset="-128"/>
              </a:rPr>
              <a:t>点分業と面分業</a:t>
            </a:r>
          </a:p>
          <a:p>
            <a:r>
              <a:rPr lang="ja-JP" altLang="en-US" sz="3200" dirty="0">
                <a:latin typeface="ＭＳ ゴシック" pitchFamily="49" charset="-128"/>
                <a:ea typeface="ＭＳ ゴシック" pitchFamily="49" charset="-128"/>
              </a:rPr>
              <a:t>その長所と短所は何か？是か非か？</a:t>
            </a:r>
          </a:p>
          <a:p>
            <a:r>
              <a:rPr lang="ja-JP" altLang="en-US" sz="3200" dirty="0">
                <a:latin typeface="ＭＳ ゴシック" pitchFamily="49" charset="-128"/>
                <a:ea typeface="ＭＳ ゴシック" pitchFamily="49" charset="-128"/>
              </a:rPr>
              <a:t>その対策は何か？</a:t>
            </a:r>
          </a:p>
        </p:txBody>
      </p:sp>
    </p:spTree>
    <p:extLst>
      <p:ext uri="{BB962C8B-B14F-4D97-AF65-F5344CB8AC3E}">
        <p14:creationId xmlns:p14="http://schemas.microsoft.com/office/powerpoint/2010/main" val="64887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5" y="188641"/>
            <a:ext cx="9054145"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8976320" y="446568"/>
            <a:ext cx="1338828" cy="369332"/>
          </a:xfrm>
          <a:prstGeom prst="rect">
            <a:avLst/>
          </a:prstGeom>
          <a:noFill/>
        </p:spPr>
        <p:txBody>
          <a:bodyPr wrap="none" rtlCol="0">
            <a:spAutoFit/>
          </a:bodyPr>
          <a:lstStyle/>
          <a:p>
            <a:r>
              <a:rPr lang="ja-JP" altLang="en-US" dirty="0">
                <a:solidFill>
                  <a:prstClr val="black"/>
                </a:solidFill>
              </a:rPr>
              <a:t>健保連資料</a:t>
            </a:r>
          </a:p>
        </p:txBody>
      </p:sp>
    </p:spTree>
    <p:extLst>
      <p:ext uri="{BB962C8B-B14F-4D97-AF65-F5344CB8AC3E}">
        <p14:creationId xmlns:p14="http://schemas.microsoft.com/office/powerpoint/2010/main" val="1066875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03512" y="260649"/>
            <a:ext cx="8784977" cy="6408711"/>
          </a:xfrm>
          <a:prstGeom prst="rect">
            <a:avLst/>
          </a:prstGeom>
          <a:noFill/>
          <a:ln w="9525">
            <a:noFill/>
            <a:miter lim="800000"/>
            <a:headEnd/>
            <a:tailEnd/>
          </a:ln>
        </p:spPr>
      </p:pic>
    </p:spTree>
    <p:extLst>
      <p:ext uri="{BB962C8B-B14F-4D97-AF65-F5344CB8AC3E}">
        <p14:creationId xmlns:p14="http://schemas.microsoft.com/office/powerpoint/2010/main" val="2744737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p:txBody>
          <a:bodyPr/>
          <a:lstStyle/>
          <a:p>
            <a:r>
              <a:rPr lang="ja-JP" altLang="en-US">
                <a:solidFill>
                  <a:prstClr val="black">
                    <a:tint val="75000"/>
                  </a:prstClr>
                </a:solidFill>
              </a:rPr>
              <a:t>University of Tsukuba Prof. I. Okubo, MD</a:t>
            </a:r>
            <a:endParaRPr lang="en-US" altLang="ja-JP">
              <a:solidFill>
                <a:prstClr val="black">
                  <a:tint val="75000"/>
                </a:prstClr>
              </a:solidFill>
            </a:endParaRPr>
          </a:p>
        </p:txBody>
      </p:sp>
      <p:sp>
        <p:nvSpPr>
          <p:cNvPr id="324610" name="Rectangle 2"/>
          <p:cNvSpPr>
            <a:spLocks noGrp="1" noChangeArrowheads="1"/>
          </p:cNvSpPr>
          <p:nvPr>
            <p:ph type="title"/>
          </p:nvPr>
        </p:nvSpPr>
        <p:spPr/>
        <p:txBody>
          <a:bodyPr/>
          <a:lstStyle/>
          <a:p>
            <a:r>
              <a:rPr lang="ja-JP" altLang="en-US">
                <a:latin typeface="ＭＳ ゴシック" pitchFamily="49" charset="-128"/>
                <a:ea typeface="ＭＳ ゴシック" pitchFamily="49" charset="-128"/>
              </a:rPr>
              <a:t>医薬分業とは何か？</a:t>
            </a:r>
          </a:p>
        </p:txBody>
      </p:sp>
      <p:sp>
        <p:nvSpPr>
          <p:cNvPr id="324611" name="Rectangle 3"/>
          <p:cNvSpPr>
            <a:spLocks noGrp="1" noChangeArrowheads="1"/>
          </p:cNvSpPr>
          <p:nvPr>
            <p:ph type="body" idx="1"/>
          </p:nvPr>
        </p:nvSpPr>
        <p:spPr>
          <a:xfrm>
            <a:off x="1828800" y="1752600"/>
            <a:ext cx="8458200" cy="4114800"/>
          </a:xfrm>
          <a:ln>
            <a:solidFill>
              <a:schemeClr val="accent1"/>
            </a:solidFill>
          </a:ln>
        </p:spPr>
        <p:txBody>
          <a:bodyPr/>
          <a:lstStyle/>
          <a:p>
            <a:pPr>
              <a:buFontTx/>
              <a:buNone/>
            </a:pPr>
            <a:endParaRPr lang="en-US" altLang="ja-JP" dirty="0"/>
          </a:p>
          <a:p>
            <a:pPr>
              <a:buFontTx/>
              <a:buNone/>
            </a:pPr>
            <a:r>
              <a:rPr lang="ja-JP" altLang="en-US" sz="3600" dirty="0"/>
              <a:t>医師は○○を売り、歯科医師は△△を売る</a:t>
            </a:r>
          </a:p>
          <a:p>
            <a:pPr>
              <a:buFontTx/>
              <a:buNone/>
            </a:pPr>
            <a:r>
              <a:rPr lang="ja-JP" altLang="en-US" dirty="0"/>
              <a:t>　　　　</a:t>
            </a:r>
          </a:p>
          <a:p>
            <a:pPr>
              <a:buFontTx/>
              <a:buNone/>
            </a:pPr>
            <a:r>
              <a:rPr lang="ja-JP" altLang="en-US" dirty="0"/>
              <a:t>　　　　点分業</a:t>
            </a:r>
          </a:p>
          <a:p>
            <a:pPr>
              <a:buFontTx/>
              <a:buNone/>
            </a:pPr>
            <a:r>
              <a:rPr lang="ja-JP" altLang="en-US" dirty="0"/>
              <a:t>　　　　面分業</a:t>
            </a:r>
          </a:p>
          <a:p>
            <a:endParaRPr lang="en-US" altLang="ja-JP" dirty="0"/>
          </a:p>
        </p:txBody>
      </p:sp>
      <p:sp>
        <p:nvSpPr>
          <p:cNvPr id="324612" name="Line 4"/>
          <p:cNvSpPr>
            <a:spLocks noChangeShapeType="1"/>
          </p:cNvSpPr>
          <p:nvPr/>
        </p:nvSpPr>
        <p:spPr bwMode="auto">
          <a:xfrm>
            <a:off x="541867" y="1430866"/>
            <a:ext cx="8458200" cy="0"/>
          </a:xfrm>
          <a:prstGeom prst="line">
            <a:avLst/>
          </a:prstGeom>
          <a:noFill/>
          <a:ln w="76200">
            <a:solidFill>
              <a:schemeClr val="accent1"/>
            </a:solidFill>
            <a:round/>
            <a:headEnd/>
            <a:tailEnd/>
          </a:ln>
          <a:effectLst/>
        </p:spPr>
        <p:txBody>
          <a:bodyPr/>
          <a:lstStyle/>
          <a:p>
            <a:endParaRPr lang="ja-JP" altLang="en-US">
              <a:solidFill>
                <a:prstClr val="black"/>
              </a:solidFill>
            </a:endParaRPr>
          </a:p>
        </p:txBody>
      </p:sp>
    </p:spTree>
    <p:extLst>
      <p:ext uri="{BB962C8B-B14F-4D97-AF65-F5344CB8AC3E}">
        <p14:creationId xmlns:p14="http://schemas.microsoft.com/office/powerpoint/2010/main" val="31808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4611">
                                            <p:txEl>
                                              <p:pRg st="1" end="1"/>
                                            </p:txEl>
                                          </p:spTgt>
                                        </p:tgtEl>
                                        <p:attrNameLst>
                                          <p:attrName>style.visibility</p:attrName>
                                        </p:attrNameLst>
                                      </p:cBhvr>
                                      <p:to>
                                        <p:strVal val="visible"/>
                                      </p:to>
                                    </p:set>
                                    <p:animEffect transition="in" filter="blinds(horizontal)">
                                      <p:cBhvr>
                                        <p:cTn id="7" dur="500"/>
                                        <p:tgtEl>
                                          <p:spTgt spid="324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p:txBody>
          <a:bodyPr/>
          <a:lstStyle/>
          <a:p>
            <a:r>
              <a:rPr lang="ja-JP" altLang="en-US">
                <a:solidFill>
                  <a:prstClr val="black">
                    <a:tint val="75000"/>
                  </a:prstClr>
                </a:solidFill>
              </a:rPr>
              <a:t>University of Tsukuba Prof. I. Okubo, MD</a:t>
            </a:r>
            <a:endParaRPr lang="en-US" altLang="ja-JP">
              <a:solidFill>
                <a:prstClr val="black">
                  <a:tint val="75000"/>
                </a:prstClr>
              </a:solidFill>
            </a:endParaRPr>
          </a:p>
        </p:txBody>
      </p:sp>
      <p:sp>
        <p:nvSpPr>
          <p:cNvPr id="325634" name="Rectangle 2"/>
          <p:cNvSpPr>
            <a:spLocks noGrp="1" noChangeArrowheads="1"/>
          </p:cNvSpPr>
          <p:nvPr>
            <p:ph type="title"/>
          </p:nvPr>
        </p:nvSpPr>
        <p:spPr/>
        <p:txBody>
          <a:bodyPr/>
          <a:lstStyle/>
          <a:p>
            <a:r>
              <a:rPr lang="ja-JP" altLang="en-US">
                <a:latin typeface="ＭＳ ゴシック" pitchFamily="49" charset="-128"/>
                <a:ea typeface="ＭＳ ゴシック" pitchFamily="49" charset="-128"/>
              </a:rPr>
              <a:t>医薬分業とは何か？</a:t>
            </a:r>
          </a:p>
        </p:txBody>
      </p:sp>
      <p:sp>
        <p:nvSpPr>
          <p:cNvPr id="325635" name="Rectangle 3"/>
          <p:cNvSpPr>
            <a:spLocks noGrp="1" noChangeArrowheads="1"/>
          </p:cNvSpPr>
          <p:nvPr>
            <p:ph type="body" idx="1"/>
          </p:nvPr>
        </p:nvSpPr>
        <p:spPr>
          <a:xfrm>
            <a:off x="1511300" y="1587500"/>
            <a:ext cx="9309100" cy="4781552"/>
          </a:xfrm>
          <a:ln>
            <a:solidFill>
              <a:schemeClr val="accent1"/>
            </a:solidFill>
          </a:ln>
        </p:spPr>
        <p:txBody>
          <a:bodyPr>
            <a:normAutofit/>
          </a:bodyPr>
          <a:lstStyle/>
          <a:p>
            <a:pPr>
              <a:buFontTx/>
              <a:buNone/>
            </a:pPr>
            <a:r>
              <a:rPr lang="ja-JP" altLang="en-US" dirty="0"/>
              <a:t>長所：　</a:t>
            </a:r>
            <a:endParaRPr lang="en-US" altLang="ja-JP" dirty="0"/>
          </a:p>
          <a:p>
            <a:pPr>
              <a:buFontTx/>
              <a:buNone/>
            </a:pPr>
            <a:r>
              <a:rPr lang="ja-JP" altLang="en-US" dirty="0"/>
              <a:t>　　</a:t>
            </a:r>
            <a:r>
              <a:rPr lang="ja-JP" altLang="en-US" sz="2800" dirty="0"/>
              <a:t>重複投薬や薬の飲み合わせの防止。</a:t>
            </a:r>
          </a:p>
          <a:p>
            <a:pPr>
              <a:buFontTx/>
              <a:buNone/>
            </a:pPr>
            <a:r>
              <a:rPr lang="ja-JP" altLang="en-US" sz="2800" dirty="0"/>
              <a:t>　　　服薬指導を薬剤師が行うことによる医薬品の適切な使用と安全性の確保。</a:t>
            </a:r>
            <a:endParaRPr lang="en-US" altLang="ja-JP" sz="2800" dirty="0"/>
          </a:p>
          <a:p>
            <a:pPr>
              <a:buFontTx/>
              <a:buNone/>
            </a:pPr>
            <a:r>
              <a:rPr lang="ja-JP" altLang="en-US" sz="2800" dirty="0"/>
              <a:t>　　薬価差益による不適切な処方及び収入の抑制　</a:t>
            </a:r>
          </a:p>
          <a:p>
            <a:pPr>
              <a:buFontTx/>
              <a:buNone/>
            </a:pPr>
            <a:endParaRPr lang="ja-JP" altLang="en-US" dirty="0"/>
          </a:p>
          <a:p>
            <a:pPr>
              <a:buFontTx/>
              <a:buNone/>
            </a:pPr>
            <a:r>
              <a:rPr lang="ja-JP" altLang="en-US" dirty="0"/>
              <a:t>短所：</a:t>
            </a:r>
            <a:endParaRPr lang="en-US" altLang="ja-JP" dirty="0"/>
          </a:p>
          <a:p>
            <a:pPr>
              <a:buFontTx/>
              <a:buNone/>
            </a:pPr>
            <a:r>
              <a:rPr lang="ja-JP" altLang="en-US" dirty="0"/>
              <a:t>　　</a:t>
            </a:r>
            <a:endParaRPr lang="en-US" altLang="ja-JP" dirty="0"/>
          </a:p>
        </p:txBody>
      </p:sp>
      <p:sp>
        <p:nvSpPr>
          <p:cNvPr id="325636" name="Line 4"/>
          <p:cNvSpPr>
            <a:spLocks noChangeShapeType="1"/>
          </p:cNvSpPr>
          <p:nvPr/>
        </p:nvSpPr>
        <p:spPr bwMode="auto">
          <a:xfrm>
            <a:off x="838200" y="1447272"/>
            <a:ext cx="8458200" cy="0"/>
          </a:xfrm>
          <a:prstGeom prst="line">
            <a:avLst/>
          </a:prstGeom>
          <a:noFill/>
          <a:ln w="76200">
            <a:solidFill>
              <a:schemeClr val="accent1"/>
            </a:solidFill>
            <a:round/>
            <a:headEnd/>
            <a:tailEnd/>
          </a:ln>
          <a:effectLst/>
        </p:spPr>
        <p:txBody>
          <a:bodyPr/>
          <a:lstStyle/>
          <a:p>
            <a:endParaRPr lang="ja-JP" altLang="en-US">
              <a:solidFill>
                <a:prstClr val="black"/>
              </a:solidFill>
            </a:endParaRPr>
          </a:p>
        </p:txBody>
      </p:sp>
    </p:spTree>
    <p:extLst>
      <p:ext uri="{BB962C8B-B14F-4D97-AF65-F5344CB8AC3E}">
        <p14:creationId xmlns:p14="http://schemas.microsoft.com/office/powerpoint/2010/main" val="4700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5635">
                                            <p:txEl>
                                              <p:pRg st="1" end="1"/>
                                            </p:txEl>
                                          </p:spTgt>
                                        </p:tgtEl>
                                        <p:attrNameLst>
                                          <p:attrName>style.visibility</p:attrName>
                                        </p:attrNameLst>
                                      </p:cBhvr>
                                      <p:to>
                                        <p:strVal val="visible"/>
                                      </p:to>
                                    </p:set>
                                    <p:animEffect transition="in" filter="checkerboard(across)">
                                      <p:cBhvr>
                                        <p:cTn id="7" dur="500"/>
                                        <p:tgtEl>
                                          <p:spTgt spid="325635">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25635">
                                            <p:txEl>
                                              <p:pRg st="2" end="2"/>
                                            </p:txEl>
                                          </p:spTgt>
                                        </p:tgtEl>
                                        <p:attrNameLst>
                                          <p:attrName>style.visibility</p:attrName>
                                        </p:attrNameLst>
                                      </p:cBhvr>
                                      <p:to>
                                        <p:strVal val="visible"/>
                                      </p:to>
                                    </p:set>
                                    <p:animEffect transition="in" filter="checkerboard(across)">
                                      <p:cBhvr>
                                        <p:cTn id="10" dur="500"/>
                                        <p:tgtEl>
                                          <p:spTgt spid="325635">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25635">
                                            <p:txEl>
                                              <p:pRg st="3" end="3"/>
                                            </p:txEl>
                                          </p:spTgt>
                                        </p:tgtEl>
                                        <p:attrNameLst>
                                          <p:attrName>style.visibility</p:attrName>
                                        </p:attrNameLst>
                                      </p:cBhvr>
                                      <p:to>
                                        <p:strVal val="visible"/>
                                      </p:to>
                                    </p:set>
                                    <p:animEffect transition="in" filter="checkerboard(across)">
                                      <p:cBhvr>
                                        <p:cTn id="13" dur="500"/>
                                        <p:tgtEl>
                                          <p:spTgt spid="325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3400" y="250392"/>
            <a:ext cx="9563100" cy="6518708"/>
          </a:xfrm>
          <a:prstGeom prst="rect">
            <a:avLst/>
          </a:prstGeom>
        </p:spPr>
        <p:txBody>
          <a:bodyPr wrap="square">
            <a:spAutoFit/>
          </a:bodyPr>
          <a:lstStyle/>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S57</a:t>
            </a:r>
            <a:r>
              <a:rPr lang="ja-JP" altLang="en-US" sz="2400" dirty="0">
                <a:solidFill>
                  <a:prstClr val="black"/>
                </a:solidFill>
                <a:latin typeface="ＭＳ Ｐゴシック" panose="020B0600070205080204" pitchFamily="50" charset="-128"/>
              </a:rPr>
              <a:t>　	</a:t>
            </a:r>
            <a:r>
              <a:rPr lang="ja-JP" altLang="en-US" sz="2400" dirty="0">
                <a:solidFill>
                  <a:srgbClr val="0070C0"/>
                </a:solidFill>
                <a:latin typeface="ＭＳ Ｐゴシック" panose="020B0600070205080204" pitchFamily="50" charset="-128"/>
              </a:rPr>
              <a:t>筑波大学医学専門学群卒業</a:t>
            </a:r>
            <a:r>
              <a:rPr lang="ja-JP" altLang="en-US" sz="2400" dirty="0">
                <a:solidFill>
                  <a:prstClr val="black"/>
                </a:solidFill>
                <a:latin typeface="ＭＳ Ｐゴシック" panose="020B0600070205080204" pitchFamily="50" charset="-128"/>
              </a:rPr>
              <a:t>、厚生省入省（統計情報部）</a:t>
            </a:r>
            <a:endParaRPr lang="en-US" altLang="ja-JP" sz="2400" dirty="0">
              <a:solidFill>
                <a:prstClr val="black"/>
              </a:solidFill>
              <a:latin typeface="ＭＳ Ｐゴシック" panose="020B0600070205080204" pitchFamily="50" charset="-128"/>
            </a:endParaRP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S58    	</a:t>
            </a:r>
            <a:r>
              <a:rPr lang="ja-JP" altLang="en-US" sz="2400" dirty="0">
                <a:solidFill>
                  <a:srgbClr val="0070C0"/>
                </a:solidFill>
                <a:latin typeface="ＭＳ Ｐゴシック" panose="020B0600070205080204" pitchFamily="50" charset="-128"/>
              </a:rPr>
              <a:t>国立公衆衛生院専門課程修了（</a:t>
            </a:r>
            <a:r>
              <a:rPr lang="en-US" altLang="ja-JP" sz="2400" dirty="0">
                <a:solidFill>
                  <a:srgbClr val="0070C0"/>
                </a:solidFill>
                <a:latin typeface="ＭＳ Ｐゴシック" panose="020B0600070205080204" pitchFamily="50" charset="-128"/>
              </a:rPr>
              <a:t>MPH)</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S60</a:t>
            </a:r>
            <a:r>
              <a:rPr lang="ja-JP" altLang="en-US" sz="2400" dirty="0">
                <a:solidFill>
                  <a:prstClr val="black"/>
                </a:solidFill>
                <a:latin typeface="ＭＳ Ｐゴシック" panose="020B0600070205080204" pitchFamily="50" charset="-128"/>
              </a:rPr>
              <a:t>　 	保健医療局国立病院課</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S62</a:t>
            </a:r>
            <a:r>
              <a:rPr lang="ja-JP" altLang="en-US" sz="2400" dirty="0">
                <a:solidFill>
                  <a:prstClr val="black"/>
                </a:solidFill>
                <a:latin typeface="ＭＳ Ｐゴシック" panose="020B0600070205080204" pitchFamily="50" charset="-128"/>
              </a:rPr>
              <a:t>　 	</a:t>
            </a:r>
            <a:r>
              <a:rPr lang="ja-JP" altLang="en-US" sz="2400" dirty="0">
                <a:solidFill>
                  <a:srgbClr val="0070C0"/>
                </a:solidFill>
                <a:latin typeface="ＭＳ Ｐゴシック" panose="020B0600070205080204" pitchFamily="50" charset="-128"/>
              </a:rPr>
              <a:t>ペンシルバニア大学留学（臨床経済学</a:t>
            </a:r>
            <a:r>
              <a:rPr lang="en-US" altLang="ja-JP" sz="2400" dirty="0">
                <a:solidFill>
                  <a:srgbClr val="0070C0"/>
                </a:solidFill>
                <a:latin typeface="ＭＳ Ｐゴシック" panose="020B0600070205080204" pitchFamily="50" charset="-128"/>
              </a:rPr>
              <a:t>､</a:t>
            </a:r>
            <a:r>
              <a:rPr lang="ja-JP" altLang="en-US" sz="2400" dirty="0">
                <a:solidFill>
                  <a:srgbClr val="0070C0"/>
                </a:solidFill>
                <a:latin typeface="ＭＳ Ｐゴシック" panose="020B0600070205080204" pitchFamily="50" charset="-128"/>
              </a:rPr>
              <a:t>アイゼンバーグﾞ）</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H1</a:t>
            </a:r>
            <a:r>
              <a:rPr lang="ja-JP" altLang="en-US" sz="2400" dirty="0">
                <a:solidFill>
                  <a:prstClr val="black"/>
                </a:solidFill>
                <a:latin typeface="ＭＳ Ｐゴシック" panose="020B0600070205080204" pitchFamily="50" charset="-128"/>
              </a:rPr>
              <a:t>　　	保険局医療課、医療指導監査室</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H4</a:t>
            </a:r>
            <a:r>
              <a:rPr lang="ja-JP" altLang="en-US" sz="2400" dirty="0">
                <a:solidFill>
                  <a:prstClr val="black"/>
                </a:solidFill>
                <a:latin typeface="ＭＳ Ｐゴシック" panose="020B0600070205080204" pitchFamily="50" charset="-128"/>
              </a:rPr>
              <a:t>　　	健康政策局指導課（救急医療、院内感染、病院経営）</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H5</a:t>
            </a:r>
            <a:r>
              <a:rPr lang="ja-JP" altLang="en-US" sz="2400" dirty="0">
                <a:solidFill>
                  <a:prstClr val="black"/>
                </a:solidFill>
                <a:latin typeface="ＭＳ Ｐゴシック" panose="020B0600070205080204" pitchFamily="50" charset="-128"/>
              </a:rPr>
              <a:t>　　	</a:t>
            </a:r>
            <a:r>
              <a:rPr lang="ja-JP" altLang="en-US" sz="2400" dirty="0">
                <a:solidFill>
                  <a:srgbClr val="0070C0"/>
                </a:solidFill>
                <a:latin typeface="ＭＳ Ｐゴシック" panose="020B0600070205080204" pitchFamily="50" charset="-128"/>
              </a:rPr>
              <a:t>博士（医学）取得（昭和大学医学部公衆衛生学教室）</a:t>
            </a:r>
            <a:endParaRPr lang="en-US" altLang="ja-JP" sz="2400" dirty="0">
              <a:solidFill>
                <a:srgbClr val="0070C0"/>
              </a:solidFill>
              <a:latin typeface="ＭＳ Ｐゴシック" panose="020B0600070205080204" pitchFamily="50" charset="-128"/>
            </a:endParaRPr>
          </a:p>
          <a:p>
            <a:pPr marL="342900" lvl="0" indent="-342900">
              <a:lnSpc>
                <a:spcPct val="90000"/>
              </a:lnSpc>
              <a:spcBef>
                <a:spcPct val="20000"/>
              </a:spcBef>
            </a:pPr>
            <a:r>
              <a:rPr lang="ja-JP" altLang="en-US" sz="2400" dirty="0">
                <a:solidFill>
                  <a:prstClr val="black"/>
                </a:solidFill>
                <a:latin typeface="ＭＳ Ｐゴシック" panose="020B0600070205080204" pitchFamily="50" charset="-128"/>
              </a:rPr>
              <a:t>　　　 </a:t>
            </a:r>
            <a:r>
              <a:rPr lang="en-US" altLang="ja-JP" sz="2400" dirty="0">
                <a:solidFill>
                  <a:prstClr val="black"/>
                </a:solidFill>
                <a:latin typeface="ＭＳ Ｐゴシック" panose="020B0600070205080204" pitchFamily="50" charset="-128"/>
              </a:rPr>
              <a:t>	</a:t>
            </a:r>
            <a:r>
              <a:rPr lang="ja-JP" altLang="en-US" sz="2400" dirty="0">
                <a:solidFill>
                  <a:prstClr val="black"/>
                </a:solidFill>
                <a:latin typeface="ＭＳ Ｐゴシック" panose="020B0600070205080204" pitchFamily="50" charset="-128"/>
              </a:rPr>
              <a:t>大臣官房政策課（厚生白書、福祉ビジョン）</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H6</a:t>
            </a:r>
            <a:r>
              <a:rPr lang="ja-JP" altLang="en-US" sz="2400" dirty="0">
                <a:solidFill>
                  <a:prstClr val="black"/>
                </a:solidFill>
                <a:latin typeface="ＭＳ Ｐゴシック" panose="020B0600070205080204" pitchFamily="50" charset="-128"/>
              </a:rPr>
              <a:t>　　	</a:t>
            </a:r>
            <a:r>
              <a:rPr lang="ja-JP" altLang="en-US" sz="2400" dirty="0">
                <a:solidFill>
                  <a:srgbClr val="00B050"/>
                </a:solidFill>
                <a:latin typeface="ＭＳ Ｐゴシック" panose="020B0600070205080204" pitchFamily="50" charset="-128"/>
              </a:rPr>
              <a:t>青森県環境保健部次長、青森県青森高等看護学院長</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H8</a:t>
            </a:r>
            <a:r>
              <a:rPr lang="ja-JP" altLang="en-US" sz="2400" dirty="0">
                <a:solidFill>
                  <a:prstClr val="black"/>
                </a:solidFill>
                <a:latin typeface="ＭＳ Ｐゴシック" panose="020B0600070205080204" pitchFamily="50" charset="-128"/>
              </a:rPr>
              <a:t>　　	国立病院部政策医療課</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H10</a:t>
            </a:r>
            <a:r>
              <a:rPr lang="ja-JP" altLang="en-US" sz="2400" dirty="0">
                <a:solidFill>
                  <a:prstClr val="black"/>
                </a:solidFill>
                <a:latin typeface="ＭＳ Ｐゴシック" panose="020B0600070205080204" pitchFamily="50" charset="-128"/>
              </a:rPr>
              <a:t>　 </a:t>
            </a:r>
            <a:r>
              <a:rPr lang="en-US" altLang="ja-JP" sz="2400" dirty="0">
                <a:solidFill>
                  <a:prstClr val="black"/>
                </a:solidFill>
                <a:latin typeface="ＭＳ Ｐゴシック" panose="020B0600070205080204" pitchFamily="50" charset="-128"/>
              </a:rPr>
              <a:t>	</a:t>
            </a:r>
            <a:r>
              <a:rPr lang="ja-JP" altLang="en-US" sz="2400" dirty="0">
                <a:solidFill>
                  <a:prstClr val="black"/>
                </a:solidFill>
                <a:latin typeface="ＭＳ Ｐゴシック" panose="020B0600070205080204" pitchFamily="50" charset="-128"/>
              </a:rPr>
              <a:t>保健医療局結核感染症課感染症情報管理官</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H12</a:t>
            </a:r>
            <a:r>
              <a:rPr lang="ja-JP" altLang="en-US" sz="2400" dirty="0">
                <a:solidFill>
                  <a:prstClr val="black"/>
                </a:solidFill>
                <a:latin typeface="ＭＳ Ｐゴシック" panose="020B0600070205080204" pitchFamily="50" charset="-128"/>
              </a:rPr>
              <a:t>　</a:t>
            </a:r>
            <a:r>
              <a:rPr lang="en-US" altLang="ja-JP" sz="2400" dirty="0">
                <a:solidFill>
                  <a:prstClr val="black"/>
                </a:solidFill>
                <a:latin typeface="ＭＳ Ｐゴシック" panose="020B0600070205080204" pitchFamily="50" charset="-128"/>
              </a:rPr>
              <a:t>	</a:t>
            </a:r>
            <a:r>
              <a:rPr lang="ja-JP" altLang="en-US" sz="2400" dirty="0">
                <a:solidFill>
                  <a:srgbClr val="C00000"/>
                </a:solidFill>
                <a:latin typeface="ＭＳ Ｐゴシック" panose="020B0600070205080204" pitchFamily="50" charset="-128"/>
              </a:rPr>
              <a:t>筑波大学社会医学系　保健医療政策学　教授</a:t>
            </a:r>
          </a:p>
          <a:p>
            <a:pPr marL="342900" lvl="0" indent="-342900">
              <a:lnSpc>
                <a:spcPct val="90000"/>
              </a:lnSpc>
              <a:spcBef>
                <a:spcPct val="20000"/>
              </a:spcBef>
            </a:pPr>
            <a:r>
              <a:rPr lang="en-US" altLang="ja-JP" sz="2400" dirty="0">
                <a:solidFill>
                  <a:prstClr val="black"/>
                </a:solidFill>
                <a:latin typeface="ＭＳ Ｐゴシック" panose="020B0600070205080204" pitchFamily="50" charset="-128"/>
              </a:rPr>
              <a:t>H16   	</a:t>
            </a:r>
            <a:r>
              <a:rPr lang="ja-JP" altLang="en-US" sz="2400" dirty="0">
                <a:solidFill>
                  <a:srgbClr val="C00000"/>
                </a:solidFill>
                <a:latin typeface="ＭＳ Ｐゴシック" panose="020B0600070205080204" pitchFamily="50" charset="-128"/>
              </a:rPr>
              <a:t>筑波大学院人間総合科学研究科ヒューマン・ケア科学専攻長</a:t>
            </a:r>
            <a:endParaRPr lang="en-US" altLang="ja-JP" sz="2400" dirty="0">
              <a:solidFill>
                <a:srgbClr val="C00000"/>
              </a:solidFill>
              <a:latin typeface="ＭＳ Ｐゴシック" panose="020B0600070205080204" pitchFamily="50" charset="-128"/>
            </a:endParaRPr>
          </a:p>
          <a:p>
            <a:pPr marL="342900" lvl="0" indent="-342900">
              <a:lnSpc>
                <a:spcPct val="90000"/>
              </a:lnSpc>
              <a:spcBef>
                <a:spcPct val="20000"/>
              </a:spcBef>
            </a:pPr>
            <a:r>
              <a:rPr lang="en-US" altLang="ja-JP" sz="2400" dirty="0">
                <a:solidFill>
                  <a:srgbClr val="C00000"/>
                </a:solidFill>
                <a:latin typeface="ＭＳ Ｐゴシック" panose="020B0600070205080204" pitchFamily="50" charset="-128"/>
              </a:rPr>
              <a:t>H23	</a:t>
            </a:r>
            <a:r>
              <a:rPr lang="ja-JP" altLang="en-US" sz="2400" dirty="0">
                <a:solidFill>
                  <a:srgbClr val="C00000"/>
                </a:solidFill>
                <a:latin typeface="ＭＳ Ｐゴシック" panose="020B0600070205080204" pitchFamily="50" charset="-128"/>
              </a:rPr>
              <a:t>筑波大学社会医学系長</a:t>
            </a:r>
            <a:endParaRPr lang="en-US" altLang="ja-JP" sz="2400" dirty="0">
              <a:solidFill>
                <a:srgbClr val="C00000"/>
              </a:solidFill>
              <a:latin typeface="ＭＳ Ｐゴシック" panose="020B0600070205080204" pitchFamily="50" charset="-128"/>
            </a:endParaRPr>
          </a:p>
          <a:p>
            <a:pPr marL="342900" lvl="0" indent="-342900">
              <a:lnSpc>
                <a:spcPct val="90000"/>
              </a:lnSpc>
              <a:spcBef>
                <a:spcPct val="20000"/>
              </a:spcBef>
            </a:pPr>
            <a:r>
              <a:rPr lang="en-US" altLang="ja-JP" sz="2400" dirty="0">
                <a:solidFill>
                  <a:srgbClr val="C00000"/>
                </a:solidFill>
                <a:latin typeface="ＭＳ Ｐゴシック" panose="020B0600070205080204" pitchFamily="50" charset="-128"/>
              </a:rPr>
              <a:t>H24	</a:t>
            </a:r>
            <a:r>
              <a:rPr lang="ja-JP" altLang="en-US" sz="2400" dirty="0">
                <a:solidFill>
                  <a:srgbClr val="C00000"/>
                </a:solidFill>
                <a:latin typeface="ＭＳ Ｐゴシック" panose="020B0600070205080204" pitchFamily="50" charset="-128"/>
              </a:rPr>
              <a:t>筑波大学医学医療系　保健医療政策学・医療経済学教授</a:t>
            </a:r>
            <a:endParaRPr lang="en-US" altLang="ja-JP" sz="2400" dirty="0">
              <a:solidFill>
                <a:srgbClr val="C00000"/>
              </a:solidFill>
              <a:latin typeface="ＭＳ Ｐゴシック" panose="020B0600070205080204" pitchFamily="50" charset="-128"/>
            </a:endParaRPr>
          </a:p>
          <a:p>
            <a:pPr marL="342900" lvl="0" indent="-342900">
              <a:lnSpc>
                <a:spcPct val="90000"/>
              </a:lnSpc>
              <a:spcBef>
                <a:spcPct val="20000"/>
              </a:spcBef>
            </a:pPr>
            <a:r>
              <a:rPr lang="en-US" altLang="ja-JP" sz="2400" dirty="0">
                <a:solidFill>
                  <a:srgbClr val="7030A0"/>
                </a:solidFill>
                <a:latin typeface="ＭＳ Ｐゴシック" panose="020B0600070205080204" pitchFamily="50" charset="-128"/>
              </a:rPr>
              <a:t>H29	</a:t>
            </a:r>
            <a:r>
              <a:rPr lang="ja-JP" altLang="en-US" sz="2400" dirty="0">
                <a:solidFill>
                  <a:srgbClr val="7030A0"/>
                </a:solidFill>
                <a:latin typeface="ＭＳ Ｐゴシック" panose="020B0600070205080204" pitchFamily="50" charset="-128"/>
              </a:rPr>
              <a:t>横浜市健康福祉局衛生研究所長、</a:t>
            </a:r>
            <a:r>
              <a:rPr lang="ja-JP" altLang="en-US" sz="2400" dirty="0">
                <a:solidFill>
                  <a:srgbClr val="C00000"/>
                </a:solidFill>
                <a:latin typeface="ＭＳ Ｐゴシック" panose="020B0600070205080204" pitchFamily="50" charset="-128"/>
              </a:rPr>
              <a:t>筑波大学名誉教授</a:t>
            </a:r>
            <a:endParaRPr lang="en-US" altLang="ja-JP" sz="2400" dirty="0">
              <a:solidFill>
                <a:srgbClr val="C00000"/>
              </a:solidFill>
              <a:latin typeface="ＭＳ Ｐゴシック" panose="020B0600070205080204" pitchFamily="50" charset="-128"/>
            </a:endParaRPr>
          </a:p>
        </p:txBody>
      </p:sp>
      <p:sp>
        <p:nvSpPr>
          <p:cNvPr id="3" name="テキスト ボックス 2"/>
          <p:cNvSpPr txBox="1"/>
          <p:nvPr/>
        </p:nvSpPr>
        <p:spPr>
          <a:xfrm>
            <a:off x="584081" y="1993900"/>
            <a:ext cx="800219" cy="2144177"/>
          </a:xfrm>
          <a:prstGeom prst="rect">
            <a:avLst/>
          </a:prstGeom>
          <a:noFill/>
        </p:spPr>
        <p:txBody>
          <a:bodyPr vert="eaVert" wrap="none" rtlCol="0">
            <a:spAutoFit/>
          </a:bodyPr>
          <a:lstStyle/>
          <a:p>
            <a:r>
              <a:rPr kumimoji="1" lang="ja-JP" altLang="en-US" sz="4000" dirty="0"/>
              <a:t>自己紹介</a:t>
            </a:r>
          </a:p>
        </p:txBody>
      </p:sp>
    </p:spTree>
    <p:extLst>
      <p:ext uri="{BB962C8B-B14F-4D97-AF65-F5344CB8AC3E}">
        <p14:creationId xmlns:p14="http://schemas.microsoft.com/office/powerpoint/2010/main" val="3945382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日本の医療従事者の特徴</a:t>
            </a:r>
          </a:p>
        </p:txBody>
      </p:sp>
      <p:sp>
        <p:nvSpPr>
          <p:cNvPr id="3" name="コンテンツ プレースホルダー 2"/>
          <p:cNvSpPr>
            <a:spLocks noGrp="1"/>
          </p:cNvSpPr>
          <p:nvPr>
            <p:ph idx="1"/>
          </p:nvPr>
        </p:nvSpPr>
        <p:spPr>
          <a:xfrm>
            <a:off x="838200" y="1690688"/>
            <a:ext cx="10515600" cy="4672012"/>
          </a:xfrm>
        </p:spPr>
        <p:txBody>
          <a:bodyPr>
            <a:normAutofit/>
          </a:bodyPr>
          <a:lstStyle/>
          <a:p>
            <a:r>
              <a:rPr kumimoji="1" lang="ja-JP" altLang="en-US" dirty="0"/>
              <a:t>医師</a:t>
            </a:r>
            <a:endParaRPr kumimoji="1" lang="en-US" altLang="ja-JP" dirty="0"/>
          </a:p>
          <a:p>
            <a:pPr lvl="1"/>
            <a:r>
              <a:rPr lang="ja-JP" altLang="en-US" dirty="0">
                <a:latin typeface="+mn-ea"/>
              </a:rPr>
              <a:t>保健師、助産師、看護師、准看護師</a:t>
            </a:r>
          </a:p>
          <a:p>
            <a:pPr lvl="1"/>
            <a:r>
              <a:rPr lang="ja-JP" altLang="en-US" dirty="0">
                <a:latin typeface="+mn-ea"/>
              </a:rPr>
              <a:t>診療放射線技師、臨床検査技師、理学療法士、作業療法士、視能訓練士、言語聴覚士、臨床工学技士、義肢装具士、救急救命士、精神保健福祉士</a:t>
            </a:r>
          </a:p>
          <a:p>
            <a:r>
              <a:rPr lang="ja-JP" altLang="en-US" dirty="0"/>
              <a:t>歯科医師</a:t>
            </a:r>
            <a:endParaRPr lang="en-US" altLang="ja-JP" dirty="0"/>
          </a:p>
          <a:p>
            <a:pPr lvl="1"/>
            <a:r>
              <a:rPr lang="ja-JP" altLang="en-US" dirty="0">
                <a:latin typeface="+mn-ea"/>
              </a:rPr>
              <a:t>歯科衛生士、歯科技工士</a:t>
            </a:r>
            <a:endParaRPr lang="en-US" altLang="ja-JP" dirty="0"/>
          </a:p>
          <a:p>
            <a:r>
              <a:rPr kumimoji="1" lang="ja-JP" altLang="en-US" dirty="0"/>
              <a:t>薬剤師</a:t>
            </a:r>
            <a:endParaRPr kumimoji="1" lang="en-US" altLang="ja-JP" dirty="0"/>
          </a:p>
          <a:p>
            <a:r>
              <a:rPr lang="ja-JP" altLang="en-US" dirty="0">
                <a:latin typeface="+mn-ea"/>
              </a:rPr>
              <a:t>栄養士、管理栄養士</a:t>
            </a:r>
            <a:endParaRPr kumimoji="1" lang="en-US" altLang="ja-JP" dirty="0"/>
          </a:p>
          <a:p>
            <a:r>
              <a:rPr lang="ja-JP" altLang="en-US" dirty="0"/>
              <a:t>福祉・介護系</a:t>
            </a:r>
            <a:endParaRPr lang="en-US" altLang="ja-JP" dirty="0"/>
          </a:p>
          <a:p>
            <a:pPr lvl="1"/>
            <a:r>
              <a:rPr lang="ja-JP" altLang="en-US" dirty="0">
                <a:latin typeface="+mn-ea"/>
              </a:rPr>
              <a:t>社会福祉士、介護福祉士、介護支援専門員</a:t>
            </a:r>
            <a:endParaRPr lang="en-US" altLang="ja-JP" dirty="0">
              <a:latin typeface="+mn-ea"/>
            </a:endParaRPr>
          </a:p>
          <a:p>
            <a:pPr marL="457200" lvl="1" indent="0">
              <a:buNone/>
            </a:pPr>
            <a:endParaRPr lang="ja-JP" altLang="en-US" dirty="0">
              <a:latin typeface="+mn-ea"/>
            </a:endParaRPr>
          </a:p>
          <a:p>
            <a:endParaRPr kumimoji="1" lang="ja-JP" altLang="en-US" dirty="0"/>
          </a:p>
        </p:txBody>
      </p:sp>
    </p:spTree>
    <p:extLst>
      <p:ext uri="{BB962C8B-B14F-4D97-AF65-F5344CB8AC3E}">
        <p14:creationId xmlns:p14="http://schemas.microsoft.com/office/powerpoint/2010/main" val="1506285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日本の医療従事者の特徴</a:t>
            </a:r>
            <a:endParaRPr kumimoji="1" lang="ja-JP" altLang="en-US" dirty="0"/>
          </a:p>
        </p:txBody>
      </p:sp>
      <p:sp>
        <p:nvSpPr>
          <p:cNvPr id="3" name="コンテンツ プレースホルダー 2"/>
          <p:cNvSpPr>
            <a:spLocks noGrp="1"/>
          </p:cNvSpPr>
          <p:nvPr>
            <p:ph idx="1"/>
          </p:nvPr>
        </p:nvSpPr>
        <p:spPr>
          <a:xfrm>
            <a:off x="838200" y="1584324"/>
            <a:ext cx="10515600" cy="5387976"/>
          </a:xfrm>
        </p:spPr>
        <p:txBody>
          <a:bodyPr>
            <a:normAutofit/>
          </a:bodyPr>
          <a:lstStyle/>
          <a:p>
            <a:r>
              <a:rPr kumimoji="1" lang="ja-JP" altLang="en-US" dirty="0"/>
              <a:t>医師</a:t>
            </a:r>
            <a:endParaRPr kumimoji="1" lang="en-US" altLang="ja-JP" dirty="0"/>
          </a:p>
          <a:p>
            <a:pPr lvl="1"/>
            <a:r>
              <a:rPr lang="ja-JP" altLang="en-US" dirty="0"/>
              <a:t>多くのコメディカルは医師の指示の下での診療の補助</a:t>
            </a:r>
            <a:endParaRPr lang="en-US" altLang="ja-JP" dirty="0"/>
          </a:p>
          <a:p>
            <a:pPr lvl="1"/>
            <a:r>
              <a:rPr lang="ja-JP" altLang="en-US" dirty="0"/>
              <a:t>臨床研修の必修</a:t>
            </a:r>
            <a:endParaRPr lang="en-US" altLang="ja-JP" dirty="0"/>
          </a:p>
          <a:p>
            <a:pPr lvl="1"/>
            <a:r>
              <a:rPr kumimoji="1" lang="ja-JP" altLang="en-US" dirty="0"/>
              <a:t>人口当たり医師数は増加、都道府県格差あり</a:t>
            </a:r>
            <a:endParaRPr kumimoji="1" lang="en-US" altLang="ja-JP" dirty="0"/>
          </a:p>
          <a:p>
            <a:pPr lvl="1"/>
            <a:r>
              <a:rPr lang="ja-JP" altLang="en-US" dirty="0"/>
              <a:t>国際的には人口当たり医師数は少ない、病床数当たりでは極めて少ない</a:t>
            </a:r>
            <a:endParaRPr lang="en-US" altLang="ja-JP" dirty="0"/>
          </a:p>
          <a:p>
            <a:pPr lvl="1"/>
            <a:r>
              <a:rPr lang="ja-JP" altLang="en-US" dirty="0"/>
              <a:t>医師養成数の増加政策、地域偏在の是正</a:t>
            </a:r>
            <a:endParaRPr lang="en-US" altLang="ja-JP" dirty="0"/>
          </a:p>
          <a:p>
            <a:pPr lvl="1"/>
            <a:endParaRPr lang="en-US" altLang="ja-JP" dirty="0"/>
          </a:p>
          <a:p>
            <a:r>
              <a:rPr kumimoji="1" lang="ja-JP" altLang="en-US" dirty="0"/>
              <a:t>看護師</a:t>
            </a:r>
            <a:endParaRPr kumimoji="1" lang="en-US" altLang="ja-JP" dirty="0"/>
          </a:p>
          <a:p>
            <a:pPr lvl="1"/>
            <a:r>
              <a:rPr lang="ja-JP" altLang="en-US" dirty="0"/>
              <a:t>療養上の世話と診療の補助</a:t>
            </a:r>
            <a:endParaRPr kumimoji="1" lang="en-US" altLang="ja-JP" dirty="0"/>
          </a:p>
          <a:p>
            <a:pPr lvl="1"/>
            <a:r>
              <a:rPr lang="ja-JP" altLang="en-US" dirty="0"/>
              <a:t>人口当たり看護師数は増加、都道府間格差あり</a:t>
            </a:r>
            <a:endParaRPr lang="en-US" altLang="ja-JP" dirty="0"/>
          </a:p>
          <a:p>
            <a:pPr lvl="1"/>
            <a:r>
              <a:rPr lang="ja-JP" altLang="en-US" dirty="0"/>
              <a:t>国際的には人口当たり看護師数は平均的、病床数当たりでは少ない</a:t>
            </a:r>
            <a:endParaRPr lang="en-US" altLang="ja-JP" dirty="0"/>
          </a:p>
          <a:p>
            <a:pPr lvl="1"/>
            <a:r>
              <a:rPr lang="ja-JP" altLang="en-US" dirty="0"/>
              <a:t>看護師養成数の増加政策、離職防止、質向上</a:t>
            </a:r>
            <a:endParaRPr lang="en-US" altLang="ja-JP" dirty="0"/>
          </a:p>
          <a:p>
            <a:endParaRPr kumimoji="1" lang="ja-JP" altLang="en-US" dirty="0"/>
          </a:p>
        </p:txBody>
      </p:sp>
    </p:spTree>
    <p:extLst>
      <p:ext uri="{BB962C8B-B14F-4D97-AF65-F5344CB8AC3E}">
        <p14:creationId xmlns:p14="http://schemas.microsoft.com/office/powerpoint/2010/main" val="987814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医師法</a:t>
            </a:r>
            <a:r>
              <a:rPr kumimoji="1" lang="ja-JP" altLang="en-US" sz="3200" dirty="0"/>
              <a:t>（昭和</a:t>
            </a:r>
            <a:r>
              <a:rPr kumimoji="1" lang="en-US" altLang="ja-JP" sz="3200" dirty="0"/>
              <a:t>23</a:t>
            </a:r>
            <a:r>
              <a:rPr kumimoji="1" lang="ja-JP" altLang="en-US" sz="3200" dirty="0"/>
              <a:t>年）</a:t>
            </a:r>
          </a:p>
        </p:txBody>
      </p:sp>
      <p:sp>
        <p:nvSpPr>
          <p:cNvPr id="3" name="コンテンツ プレースホルダ 2"/>
          <p:cNvSpPr>
            <a:spLocks noGrp="1"/>
          </p:cNvSpPr>
          <p:nvPr>
            <p:ph idx="1"/>
          </p:nvPr>
        </p:nvSpPr>
        <p:spPr>
          <a:xfrm>
            <a:off x="838200" y="1690688"/>
            <a:ext cx="10515600" cy="5032375"/>
          </a:xfrm>
        </p:spPr>
        <p:txBody>
          <a:bodyPr>
            <a:normAutofit fontScale="77500" lnSpcReduction="20000"/>
          </a:bodyPr>
          <a:lstStyle/>
          <a:p>
            <a:pPr>
              <a:lnSpc>
                <a:spcPct val="160000"/>
              </a:lnSpc>
              <a:buNone/>
            </a:pPr>
            <a:r>
              <a:rPr lang="ja-JP" altLang="en-US" sz="3300" b="1" dirty="0"/>
              <a:t>第１条</a:t>
            </a:r>
            <a:r>
              <a:rPr lang="ja-JP" altLang="en-US" sz="3300" dirty="0"/>
              <a:t>　医師は、医療及び保健指導を掌ることに</a:t>
            </a:r>
            <a:r>
              <a:rPr lang="ja-JP" altLang="en-US" sz="3300" dirty="0" err="1"/>
              <a:t>よつて</a:t>
            </a:r>
            <a:r>
              <a:rPr lang="ja-JP" altLang="en-US" sz="3300" dirty="0"/>
              <a:t>公衆衛生の向上及び増進に寄与し、もつて</a:t>
            </a:r>
            <a:r>
              <a:rPr lang="ja-JP" altLang="en-US" sz="3300" dirty="0">
                <a:solidFill>
                  <a:srgbClr val="FF0000"/>
                </a:solidFill>
              </a:rPr>
              <a:t>国民の健康な生活</a:t>
            </a:r>
            <a:r>
              <a:rPr lang="ja-JP" altLang="en-US" sz="3300" dirty="0"/>
              <a:t>を確保するものとする</a:t>
            </a:r>
            <a:endParaRPr lang="en-US" altLang="ja-JP" sz="3300" dirty="0"/>
          </a:p>
          <a:p>
            <a:pPr>
              <a:lnSpc>
                <a:spcPct val="160000"/>
              </a:lnSpc>
              <a:buNone/>
            </a:pPr>
            <a:endParaRPr kumimoji="1" lang="en-US" altLang="ja-JP" sz="3300" dirty="0"/>
          </a:p>
          <a:p>
            <a:pPr>
              <a:buNone/>
            </a:pPr>
            <a:endParaRPr kumimoji="1" lang="en-US" altLang="ja-JP" dirty="0"/>
          </a:p>
          <a:p>
            <a:pPr>
              <a:buNone/>
            </a:pPr>
            <a:r>
              <a:rPr lang="ja-JP" altLang="en-US" sz="4400" dirty="0"/>
              <a:t>　</a:t>
            </a:r>
            <a:r>
              <a:rPr lang="ja-JP" altLang="en-US" sz="5700" dirty="0"/>
              <a:t>保健師助産師看護師法</a:t>
            </a:r>
            <a:r>
              <a:rPr lang="ja-JP" altLang="en-US" sz="3500" dirty="0"/>
              <a:t>（昭和</a:t>
            </a:r>
            <a:r>
              <a:rPr lang="en-US" altLang="ja-JP" sz="3500" dirty="0"/>
              <a:t>23</a:t>
            </a:r>
            <a:r>
              <a:rPr lang="ja-JP" altLang="en-US" sz="3500" dirty="0"/>
              <a:t>年）</a:t>
            </a:r>
            <a:endParaRPr lang="en-US" altLang="ja-JP" sz="3500" dirty="0"/>
          </a:p>
          <a:p>
            <a:pPr>
              <a:buNone/>
            </a:pPr>
            <a:endParaRPr lang="en-US" altLang="ja-JP" sz="3500" dirty="0"/>
          </a:p>
          <a:p>
            <a:pPr>
              <a:lnSpc>
                <a:spcPct val="150000"/>
              </a:lnSpc>
              <a:buNone/>
            </a:pPr>
            <a:r>
              <a:rPr lang="ja-JP" altLang="en-US" b="1" dirty="0"/>
              <a:t>第一条 </a:t>
            </a:r>
            <a:r>
              <a:rPr lang="ja-JP" altLang="en-US" dirty="0"/>
              <a:t>　この法律は、保健師、助産師及び看護師の資質を向上し、もつて</a:t>
            </a:r>
            <a:r>
              <a:rPr lang="ja-JP" altLang="en-US" dirty="0">
                <a:solidFill>
                  <a:srgbClr val="FF0000"/>
                </a:solidFill>
              </a:rPr>
              <a:t>医療及び公衆衛生の普及向上</a:t>
            </a:r>
            <a:r>
              <a:rPr lang="ja-JP" altLang="en-US" dirty="0"/>
              <a:t>を図ることを目的とする。 </a:t>
            </a:r>
            <a:endParaRPr lang="ja-JP" altLang="en-US" b="1" dirty="0"/>
          </a:p>
          <a:p>
            <a:pPr>
              <a:buNone/>
            </a:pPr>
            <a:br>
              <a:rPr lang="en-US" altLang="ja-JP" dirty="0"/>
            </a:br>
            <a:endParaRPr kumimoji="1" lang="ja-JP" altLang="en-US" dirty="0"/>
          </a:p>
        </p:txBody>
      </p:sp>
    </p:spTree>
    <p:extLst>
      <p:ext uri="{BB962C8B-B14F-4D97-AF65-F5344CB8AC3E}">
        <p14:creationId xmlns:p14="http://schemas.microsoft.com/office/powerpoint/2010/main" val="1038656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180305"/>
            <a:ext cx="10515600" cy="1325563"/>
          </a:xfrm>
        </p:spPr>
        <p:txBody>
          <a:bodyPr/>
          <a:lstStyle/>
          <a:p>
            <a:pPr eaLnBrk="1" hangingPunct="1"/>
            <a:r>
              <a:rPr lang="ja-JP" altLang="en-US" dirty="0"/>
              <a:t>定義（保助看法）</a:t>
            </a:r>
          </a:p>
        </p:txBody>
      </p:sp>
      <p:sp>
        <p:nvSpPr>
          <p:cNvPr id="4099" name="Rectangle 3"/>
          <p:cNvSpPr>
            <a:spLocks noGrp="1" noChangeArrowheads="1"/>
          </p:cNvSpPr>
          <p:nvPr>
            <p:ph type="body" idx="1"/>
          </p:nvPr>
        </p:nvSpPr>
        <p:spPr>
          <a:xfrm>
            <a:off x="660400" y="1505868"/>
            <a:ext cx="10947400" cy="5256584"/>
          </a:xfrm>
        </p:spPr>
        <p:txBody>
          <a:bodyPr>
            <a:normAutofit fontScale="92500"/>
          </a:bodyPr>
          <a:lstStyle/>
          <a:p>
            <a:pPr eaLnBrk="1" hangingPunct="1">
              <a:lnSpc>
                <a:spcPct val="150000"/>
              </a:lnSpc>
              <a:buFontTx/>
              <a:buNone/>
            </a:pPr>
            <a:r>
              <a:rPr lang="ja-JP" altLang="en-US" sz="2400" b="1" dirty="0"/>
              <a:t>第二条 </a:t>
            </a:r>
            <a:r>
              <a:rPr lang="ja-JP" altLang="en-US" sz="2400" dirty="0"/>
              <a:t>　この法律において「</a:t>
            </a:r>
            <a:r>
              <a:rPr lang="ja-JP" altLang="en-US" sz="2400" dirty="0">
                <a:solidFill>
                  <a:srgbClr val="7030A0"/>
                </a:solidFill>
              </a:rPr>
              <a:t>保健師</a:t>
            </a:r>
            <a:r>
              <a:rPr lang="ja-JP" altLang="en-US" sz="2400" dirty="0"/>
              <a:t>」とは、厚生労働大臣の免許を受けて、保健師の名称を用いて、保健指導に従事することを業とする者をいう。 </a:t>
            </a:r>
            <a:endParaRPr lang="ja-JP" altLang="en-US" sz="2400" b="1" dirty="0"/>
          </a:p>
          <a:p>
            <a:pPr eaLnBrk="1" hangingPunct="1">
              <a:lnSpc>
                <a:spcPct val="150000"/>
              </a:lnSpc>
              <a:buFontTx/>
              <a:buNone/>
            </a:pPr>
            <a:r>
              <a:rPr lang="ja-JP" altLang="en-US" sz="2400" b="1" dirty="0"/>
              <a:t>第三条 </a:t>
            </a:r>
            <a:r>
              <a:rPr lang="ja-JP" altLang="en-US" sz="2400" dirty="0"/>
              <a:t>　この法律において「</a:t>
            </a:r>
            <a:r>
              <a:rPr lang="ja-JP" altLang="en-US" sz="2400" dirty="0">
                <a:solidFill>
                  <a:srgbClr val="7030A0"/>
                </a:solidFill>
              </a:rPr>
              <a:t>助産師</a:t>
            </a:r>
            <a:r>
              <a:rPr lang="ja-JP" altLang="en-US" sz="2400" dirty="0"/>
              <a:t>」とは、厚生労働大臣の免許を受けて、助産又は妊婦、</a:t>
            </a:r>
            <a:r>
              <a:rPr lang="ja-JP" altLang="en-US" sz="2400" dirty="0" err="1"/>
              <a:t>じ</a:t>
            </a:r>
            <a:r>
              <a:rPr lang="ja-JP" altLang="en-US" sz="2400" dirty="0"/>
              <a:t>よく婦若しくは新生児の保健指導を行うことを業とする</a:t>
            </a:r>
            <a:r>
              <a:rPr lang="ja-JP" altLang="en-US" sz="2400" dirty="0">
                <a:solidFill>
                  <a:srgbClr val="FF0000"/>
                </a:solidFill>
              </a:rPr>
              <a:t>女子</a:t>
            </a:r>
            <a:r>
              <a:rPr lang="ja-JP" altLang="en-US" sz="2400" dirty="0"/>
              <a:t>をいう。 </a:t>
            </a:r>
            <a:endParaRPr lang="ja-JP" altLang="en-US" sz="2400" b="1" dirty="0"/>
          </a:p>
          <a:p>
            <a:pPr eaLnBrk="1" hangingPunct="1">
              <a:lnSpc>
                <a:spcPct val="150000"/>
              </a:lnSpc>
              <a:buFontTx/>
              <a:buNone/>
            </a:pPr>
            <a:r>
              <a:rPr lang="ja-JP" altLang="en-US" sz="2400" b="1" dirty="0"/>
              <a:t>第五条 </a:t>
            </a:r>
            <a:r>
              <a:rPr lang="ja-JP" altLang="en-US" sz="2400" dirty="0"/>
              <a:t>　この法律において「</a:t>
            </a:r>
            <a:r>
              <a:rPr lang="ja-JP" altLang="en-US" sz="2400" dirty="0">
                <a:solidFill>
                  <a:srgbClr val="7030A0"/>
                </a:solidFill>
              </a:rPr>
              <a:t>看護師</a:t>
            </a:r>
            <a:r>
              <a:rPr lang="ja-JP" altLang="en-US" sz="2400" dirty="0"/>
              <a:t>」とは、厚生労働大臣の免許を受けて、傷病者若しくはじよく婦に対する</a:t>
            </a:r>
            <a:r>
              <a:rPr lang="ja-JP" altLang="en-US" sz="2400" dirty="0">
                <a:solidFill>
                  <a:srgbClr val="FF0000"/>
                </a:solidFill>
              </a:rPr>
              <a:t>療養上の世話</a:t>
            </a:r>
            <a:r>
              <a:rPr lang="ja-JP" altLang="en-US" sz="2400" dirty="0"/>
              <a:t>又は</a:t>
            </a:r>
            <a:r>
              <a:rPr lang="ja-JP" altLang="en-US" sz="2400" dirty="0">
                <a:solidFill>
                  <a:srgbClr val="FF0000"/>
                </a:solidFill>
              </a:rPr>
              <a:t>診療の補助</a:t>
            </a:r>
            <a:r>
              <a:rPr lang="ja-JP" altLang="en-US" sz="2400" dirty="0"/>
              <a:t>を行うことを業とする者をいう。 </a:t>
            </a:r>
            <a:endParaRPr lang="ja-JP" altLang="en-US" sz="2400" b="1" dirty="0"/>
          </a:p>
          <a:p>
            <a:pPr eaLnBrk="1" hangingPunct="1">
              <a:lnSpc>
                <a:spcPct val="150000"/>
              </a:lnSpc>
              <a:buFontTx/>
              <a:buNone/>
            </a:pPr>
            <a:r>
              <a:rPr lang="ja-JP" altLang="en-US" sz="2400" b="1" dirty="0"/>
              <a:t>第六条 </a:t>
            </a:r>
            <a:r>
              <a:rPr lang="ja-JP" altLang="en-US" sz="2400" dirty="0"/>
              <a:t>　この法律において「</a:t>
            </a:r>
            <a:r>
              <a:rPr lang="ja-JP" altLang="en-US" sz="2400" dirty="0">
                <a:solidFill>
                  <a:srgbClr val="7030A0"/>
                </a:solidFill>
              </a:rPr>
              <a:t>准看護師</a:t>
            </a:r>
            <a:r>
              <a:rPr lang="ja-JP" altLang="en-US" sz="2400" dirty="0"/>
              <a:t>」とは、都道府県知事の免許を受けて、医師、歯科医師又は</a:t>
            </a:r>
            <a:r>
              <a:rPr lang="ja-JP" altLang="en-US" sz="2400" dirty="0">
                <a:solidFill>
                  <a:srgbClr val="FF0000"/>
                </a:solidFill>
              </a:rPr>
              <a:t>看護師の指示を受けて</a:t>
            </a:r>
            <a:r>
              <a:rPr lang="ja-JP" altLang="en-US" sz="2400" dirty="0"/>
              <a:t>、前条に規定することを行うことを業とする者をいう</a:t>
            </a:r>
          </a:p>
          <a:p>
            <a:pPr eaLnBrk="1" hangingPunct="1">
              <a:lnSpc>
                <a:spcPct val="90000"/>
              </a:lnSpc>
            </a:pPr>
            <a:endParaRPr lang="en-US" altLang="ja-JP" sz="2400" dirty="0"/>
          </a:p>
        </p:txBody>
      </p:sp>
    </p:spTree>
    <p:extLst>
      <p:ext uri="{BB962C8B-B14F-4D97-AF65-F5344CB8AC3E}">
        <p14:creationId xmlns:p14="http://schemas.microsoft.com/office/powerpoint/2010/main" val="1603679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p:txBody>
          <a:bodyPr/>
          <a:lstStyle/>
          <a:p>
            <a:r>
              <a:rPr lang="ja-JP" altLang="en-US">
                <a:solidFill>
                  <a:prstClr val="black">
                    <a:tint val="75000"/>
                  </a:prstClr>
                </a:solidFill>
              </a:rPr>
              <a:t>University of Tsukuba Prof. I. Okubo, MD</a:t>
            </a:r>
            <a:endParaRPr lang="en-US" altLang="ja-JP">
              <a:solidFill>
                <a:prstClr val="black">
                  <a:tint val="75000"/>
                </a:prstClr>
              </a:solidFill>
            </a:endParaRPr>
          </a:p>
        </p:txBody>
      </p:sp>
      <p:sp>
        <p:nvSpPr>
          <p:cNvPr id="87044" name="Rectangle 4"/>
          <p:cNvSpPr>
            <a:spLocks noChangeArrowheads="1"/>
          </p:cNvSpPr>
          <p:nvPr/>
        </p:nvSpPr>
        <p:spPr bwMode="auto">
          <a:xfrm>
            <a:off x="1492300" y="421646"/>
            <a:ext cx="6437456" cy="894318"/>
          </a:xfrm>
          <a:prstGeom prst="rect">
            <a:avLst/>
          </a:prstGeom>
          <a:solidFill>
            <a:schemeClr val="bg1"/>
          </a:solidFill>
          <a:ln w="9525">
            <a:solidFill>
              <a:schemeClr val="bg1"/>
            </a:solidFill>
            <a:miter lim="800000"/>
            <a:headEnd/>
            <a:tailEnd/>
          </a:ln>
          <a:effectLst/>
        </p:spPr>
        <p:txBody>
          <a:bodyPr wrap="none" anchor="ctr"/>
          <a:lstStyle/>
          <a:p>
            <a:endParaRPr lang="ja-JP" altLang="en-US" sz="1350">
              <a:solidFill>
                <a:prstClr val="black"/>
              </a:solidFill>
            </a:endParaRPr>
          </a:p>
        </p:txBody>
      </p:sp>
      <p:sp>
        <p:nvSpPr>
          <p:cNvPr id="87042" name="Rectangle 2"/>
          <p:cNvSpPr>
            <a:spLocks noGrp="1" noChangeArrowheads="1"/>
          </p:cNvSpPr>
          <p:nvPr>
            <p:ph type="title"/>
          </p:nvPr>
        </p:nvSpPr>
        <p:spPr>
          <a:xfrm>
            <a:off x="1492300" y="550015"/>
            <a:ext cx="6172200" cy="637580"/>
          </a:xfrm>
        </p:spPr>
        <p:txBody>
          <a:bodyPr>
            <a:normAutofit/>
          </a:bodyPr>
          <a:lstStyle/>
          <a:p>
            <a:r>
              <a:rPr lang="ja-JP" altLang="en-US" sz="3600" dirty="0">
                <a:latin typeface="+mj-ea"/>
              </a:rPr>
              <a:t>医療従事者は何人いるか？</a:t>
            </a:r>
          </a:p>
        </p:txBody>
      </p:sp>
      <p:sp>
        <p:nvSpPr>
          <p:cNvPr id="87043" name="Rectangle 3"/>
          <p:cNvSpPr>
            <a:spLocks noGrp="1" noChangeArrowheads="1"/>
          </p:cNvSpPr>
          <p:nvPr>
            <p:ph type="body" idx="1"/>
          </p:nvPr>
        </p:nvSpPr>
        <p:spPr>
          <a:xfrm>
            <a:off x="1631950" y="1444333"/>
            <a:ext cx="8407846" cy="4948805"/>
          </a:xfrm>
        </p:spPr>
        <p:txBody>
          <a:bodyPr>
            <a:normAutofit lnSpcReduction="10000"/>
          </a:bodyPr>
          <a:lstStyle/>
          <a:p>
            <a:pPr>
              <a:buNone/>
            </a:pPr>
            <a:r>
              <a:rPr lang="ja-JP" altLang="en-US" dirty="0">
                <a:latin typeface="HG丸ｺﾞｼｯｸM-PRO" pitchFamily="49" charset="-128"/>
                <a:ea typeface="HG丸ｺﾞｼｯｸM-PRO" pitchFamily="49" charset="-128"/>
              </a:rPr>
              <a:t>　</a:t>
            </a:r>
            <a:r>
              <a:rPr lang="ja-JP" altLang="en-US" dirty="0">
                <a:latin typeface="+mn-ea"/>
              </a:rPr>
              <a:t>　            </a:t>
            </a:r>
            <a:r>
              <a:rPr lang="en-US" altLang="ja-JP" dirty="0">
                <a:latin typeface="+mn-ea"/>
              </a:rPr>
              <a:t>	</a:t>
            </a:r>
            <a:r>
              <a:rPr lang="ja-JP" altLang="en-US" dirty="0">
                <a:latin typeface="+mn-ea"/>
              </a:rPr>
              <a:t>        　</a:t>
            </a:r>
            <a:r>
              <a:rPr lang="ja-JP" altLang="en-US" sz="2800" dirty="0">
                <a:latin typeface="+mn-ea"/>
              </a:rPr>
              <a:t>人数　  　  人口</a:t>
            </a:r>
            <a:r>
              <a:rPr lang="en-US" altLang="ja-JP" sz="2800" dirty="0">
                <a:latin typeface="+mn-ea"/>
              </a:rPr>
              <a:t>10</a:t>
            </a:r>
            <a:r>
              <a:rPr lang="ja-JP" altLang="en-US" sz="2800" dirty="0">
                <a:latin typeface="+mn-ea"/>
              </a:rPr>
              <a:t>万対</a:t>
            </a:r>
            <a:endParaRPr lang="en-US" altLang="ja-JP" sz="2800" dirty="0">
              <a:latin typeface="+mn-ea"/>
            </a:endParaRPr>
          </a:p>
          <a:p>
            <a:r>
              <a:rPr lang="ja-JP" altLang="en-US" sz="2800" dirty="0">
                <a:latin typeface="+mn-ea"/>
              </a:rPr>
              <a:t>医師</a:t>
            </a:r>
            <a:r>
              <a:rPr lang="en-US" altLang="ja-JP" sz="2800" dirty="0">
                <a:latin typeface="+mn-ea"/>
              </a:rPr>
              <a:t>			311,205		244.9</a:t>
            </a:r>
          </a:p>
          <a:p>
            <a:r>
              <a:rPr lang="ja-JP" altLang="en-US" sz="2800" dirty="0">
                <a:latin typeface="+mn-ea"/>
              </a:rPr>
              <a:t>歯科医師</a:t>
            </a:r>
            <a:r>
              <a:rPr lang="en-US" altLang="ja-JP" sz="2800" dirty="0">
                <a:latin typeface="+mn-ea"/>
              </a:rPr>
              <a:t>			103,972		</a:t>
            </a:r>
            <a:r>
              <a:rPr lang="ja-JP" altLang="en-US" dirty="0">
                <a:latin typeface="+mn-ea"/>
              </a:rPr>
              <a:t>  </a:t>
            </a:r>
            <a:r>
              <a:rPr lang="en-US" altLang="ja-JP" sz="2800" dirty="0">
                <a:latin typeface="+mn-ea"/>
              </a:rPr>
              <a:t>81.8</a:t>
            </a:r>
          </a:p>
          <a:p>
            <a:r>
              <a:rPr lang="ja-JP" altLang="en-US" sz="2800" dirty="0">
                <a:latin typeface="+mn-ea"/>
              </a:rPr>
              <a:t>薬剤師</a:t>
            </a:r>
            <a:r>
              <a:rPr lang="en-US" altLang="ja-JP" sz="2800" dirty="0">
                <a:latin typeface="+mn-ea"/>
              </a:rPr>
              <a:t>			288,151		226.7</a:t>
            </a:r>
          </a:p>
          <a:p>
            <a:r>
              <a:rPr lang="ja-JP" altLang="en-US" sz="2800" dirty="0">
                <a:latin typeface="+mn-ea"/>
              </a:rPr>
              <a:t>保健師</a:t>
            </a:r>
            <a:r>
              <a:rPr lang="en-US" altLang="ja-JP" sz="2800" dirty="0">
                <a:latin typeface="+mn-ea"/>
              </a:rPr>
              <a:t>			  51,280		  40.4	 </a:t>
            </a:r>
          </a:p>
          <a:p>
            <a:r>
              <a:rPr lang="ja-JP" altLang="en-US" sz="2800" dirty="0">
                <a:latin typeface="+mn-ea"/>
              </a:rPr>
              <a:t>助産師</a:t>
            </a:r>
            <a:r>
              <a:rPr lang="en-US" altLang="ja-JP" sz="2800" dirty="0">
                <a:latin typeface="+mn-ea"/>
              </a:rPr>
              <a:t>			  35,774		  28.2</a:t>
            </a:r>
          </a:p>
          <a:p>
            <a:r>
              <a:rPr lang="ja-JP" altLang="en-US" sz="2800" dirty="0">
                <a:latin typeface="+mn-ea"/>
              </a:rPr>
              <a:t>看護師</a:t>
            </a:r>
            <a:r>
              <a:rPr lang="en-US" altLang="ja-JP" sz="2800" dirty="0">
                <a:latin typeface="+mn-ea"/>
              </a:rPr>
              <a:t>	</a:t>
            </a:r>
            <a:r>
              <a:rPr lang="ja-JP" altLang="en-US" sz="2800" dirty="0">
                <a:latin typeface="+mn-ea"/>
              </a:rPr>
              <a:t>　　 </a:t>
            </a:r>
            <a:r>
              <a:rPr lang="en-US" altLang="ja-JP" sz="2800" dirty="0">
                <a:latin typeface="+mn-ea"/>
              </a:rPr>
              <a:t>	    </a:t>
            </a:r>
            <a:r>
              <a:rPr lang="ja-JP" altLang="en-US" sz="2800" dirty="0">
                <a:latin typeface="+mn-ea"/>
              </a:rPr>
              <a:t>　</a:t>
            </a:r>
            <a:r>
              <a:rPr lang="en-US" altLang="ja-JP" sz="2800" dirty="0">
                <a:latin typeface="+mn-ea"/>
              </a:rPr>
              <a:t>1,149,397		905.5</a:t>
            </a:r>
          </a:p>
          <a:p>
            <a:r>
              <a:rPr lang="ja-JP" altLang="en-US" sz="2800" dirty="0">
                <a:latin typeface="+mn-ea"/>
              </a:rPr>
              <a:t>准看護師</a:t>
            </a:r>
            <a:r>
              <a:rPr lang="en-US" altLang="ja-JP" sz="2800" dirty="0">
                <a:latin typeface="+mn-ea"/>
              </a:rPr>
              <a:t>		      </a:t>
            </a:r>
            <a:r>
              <a:rPr lang="ja-JP" altLang="en-US" sz="2800" dirty="0">
                <a:latin typeface="+mn-ea"/>
              </a:rPr>
              <a:t>　</a:t>
            </a:r>
            <a:r>
              <a:rPr lang="en-US" altLang="ja-JP" sz="2800" dirty="0">
                <a:latin typeface="+mn-ea"/>
              </a:rPr>
              <a:t>323,111        	254.6</a:t>
            </a:r>
          </a:p>
          <a:p>
            <a:pPr>
              <a:buNone/>
            </a:pPr>
            <a:r>
              <a:rPr lang="ja-JP" altLang="en-US" sz="2800" dirty="0">
                <a:latin typeface="+mn-ea"/>
              </a:rPr>
              <a:t>　　</a:t>
            </a:r>
            <a:r>
              <a:rPr lang="ja-JP" altLang="en-US" sz="2400" dirty="0">
                <a:latin typeface="+mn-ea"/>
              </a:rPr>
              <a:t>医師・歯科医師・薬剤師　平成</a:t>
            </a:r>
            <a:r>
              <a:rPr lang="en-US" altLang="ja-JP" sz="2400" dirty="0">
                <a:latin typeface="+mn-ea"/>
              </a:rPr>
              <a:t>26</a:t>
            </a:r>
            <a:r>
              <a:rPr lang="ja-JP" altLang="en-US" sz="2400" dirty="0">
                <a:latin typeface="+mn-ea"/>
              </a:rPr>
              <a:t>年（三師調査）</a:t>
            </a:r>
            <a:endParaRPr lang="en-US" altLang="ja-JP" sz="2400" dirty="0">
              <a:latin typeface="+mn-ea"/>
            </a:endParaRPr>
          </a:p>
          <a:p>
            <a:pPr>
              <a:buNone/>
            </a:pPr>
            <a:r>
              <a:rPr lang="ja-JP" altLang="en-US" sz="2400" dirty="0">
                <a:latin typeface="+mn-ea"/>
              </a:rPr>
              <a:t>　 　保健師・助産師・看護師　平成</a:t>
            </a:r>
            <a:r>
              <a:rPr lang="en-US" altLang="ja-JP" sz="2400" dirty="0">
                <a:latin typeface="+mn-ea"/>
              </a:rPr>
              <a:t>28</a:t>
            </a:r>
            <a:r>
              <a:rPr lang="ja-JP" altLang="en-US" sz="2400" dirty="0">
                <a:latin typeface="+mn-ea"/>
              </a:rPr>
              <a:t>年（衛生行政報告例）</a:t>
            </a:r>
            <a:endParaRPr lang="en-US" altLang="ja-JP" sz="2400" dirty="0">
              <a:latin typeface="+mn-ea"/>
            </a:endParaRPr>
          </a:p>
          <a:p>
            <a:endParaRPr lang="en-US" altLang="ja-JP" dirty="0">
              <a:latin typeface="HG丸ｺﾞｼｯｸM-PRO" pitchFamily="49" charset="-128"/>
              <a:ea typeface="HG丸ｺﾞｼｯｸM-PRO" pitchFamily="49" charset="-128"/>
            </a:endParaRPr>
          </a:p>
          <a:p>
            <a:endParaRPr lang="ja-JP" altLang="en-US" dirty="0">
              <a:latin typeface="HG丸ｺﾞｼｯｸM-PRO" pitchFamily="49" charset="-128"/>
              <a:ea typeface="HG丸ｺﾞｼｯｸM-PRO" pitchFamily="49" charset="-128"/>
            </a:endParaRPr>
          </a:p>
        </p:txBody>
      </p:sp>
    </p:spTree>
    <p:extLst>
      <p:ext uri="{BB962C8B-B14F-4D97-AF65-F5344CB8AC3E}">
        <p14:creationId xmlns:p14="http://schemas.microsoft.com/office/powerpoint/2010/main" val="224205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08456"/>
            <a:ext cx="9252520" cy="634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1961555" y="323789"/>
            <a:ext cx="8297464" cy="369332"/>
          </a:xfrm>
          <a:prstGeom prst="rect">
            <a:avLst/>
          </a:prstGeom>
          <a:noFill/>
        </p:spPr>
        <p:txBody>
          <a:bodyPr wrap="none" rtlCol="0">
            <a:spAutoFit/>
          </a:bodyPr>
          <a:lstStyle/>
          <a:p>
            <a:pPr lvl="0"/>
            <a:r>
              <a:rPr lang="ja-JP" altLang="en-US" dirty="0">
                <a:solidFill>
                  <a:prstClr val="black"/>
                </a:solidFill>
              </a:rPr>
              <a:t>都道府県（従業地）別にみた医療施設（病院・診療所）に従事する人口</a:t>
            </a:r>
            <a:r>
              <a:rPr lang="en-US" altLang="ja-JP" dirty="0">
                <a:solidFill>
                  <a:prstClr val="black"/>
                </a:solidFill>
              </a:rPr>
              <a:t>10</a:t>
            </a:r>
            <a:r>
              <a:rPr lang="ja-JP" altLang="en-US" dirty="0">
                <a:solidFill>
                  <a:prstClr val="black"/>
                </a:solidFill>
              </a:rPr>
              <a:t>万対医師数</a:t>
            </a:r>
          </a:p>
        </p:txBody>
      </p:sp>
    </p:spTree>
    <p:extLst>
      <p:ext uri="{BB962C8B-B14F-4D97-AF65-F5344CB8AC3E}">
        <p14:creationId xmlns:p14="http://schemas.microsoft.com/office/powerpoint/2010/main" val="4171813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付プレースホルダ 3"/>
          <p:cNvSpPr>
            <a:spLocks noGrp="1"/>
          </p:cNvSpPr>
          <p:nvPr>
            <p:ph type="dt" sz="half" idx="10"/>
          </p:nvPr>
        </p:nvSpPr>
        <p:spPr/>
        <p:txBody>
          <a:bodyPr/>
          <a:lstStyle/>
          <a:p>
            <a:r>
              <a:rPr lang="ja-JP" altLang="en-US">
                <a:solidFill>
                  <a:prstClr val="black">
                    <a:tint val="75000"/>
                  </a:prstClr>
                </a:solidFill>
              </a:rPr>
              <a:t>University of Tsukuba Prof. I. Okubo, MD</a:t>
            </a:r>
            <a:endParaRPr lang="en-US" altLang="ja-JP">
              <a:solidFill>
                <a:prstClr val="black">
                  <a:tint val="75000"/>
                </a:prstClr>
              </a:solidFill>
            </a:endParaRPr>
          </a:p>
        </p:txBody>
      </p:sp>
      <p:sp>
        <p:nvSpPr>
          <p:cNvPr id="92162" name="Rectangle 2"/>
          <p:cNvSpPr>
            <a:spLocks noGrp="1" noChangeArrowheads="1"/>
          </p:cNvSpPr>
          <p:nvPr>
            <p:ph type="title"/>
          </p:nvPr>
        </p:nvSpPr>
        <p:spPr>
          <a:xfrm>
            <a:off x="1343472" y="269776"/>
            <a:ext cx="9433048" cy="1143000"/>
          </a:xfrm>
        </p:spPr>
        <p:txBody>
          <a:bodyPr>
            <a:normAutofit/>
          </a:bodyPr>
          <a:lstStyle/>
          <a:p>
            <a:r>
              <a:rPr lang="ja-JP" altLang="en-US" sz="3600" dirty="0">
                <a:latin typeface="+mj-ea"/>
              </a:rPr>
              <a:t>都道府県別の医師数の特徴は何か？</a:t>
            </a:r>
          </a:p>
        </p:txBody>
      </p:sp>
      <p:sp>
        <p:nvSpPr>
          <p:cNvPr id="92163" name="Rectangle 3"/>
          <p:cNvSpPr>
            <a:spLocks noGrp="1" noChangeArrowheads="1"/>
          </p:cNvSpPr>
          <p:nvPr>
            <p:ph type="body" idx="1"/>
          </p:nvPr>
        </p:nvSpPr>
        <p:spPr>
          <a:xfrm>
            <a:off x="1828800" y="1628800"/>
            <a:ext cx="8458200" cy="4824536"/>
          </a:xfrm>
          <a:ln>
            <a:solidFill>
              <a:schemeClr val="accent1"/>
            </a:solidFill>
          </a:ln>
        </p:spPr>
        <p:txBody>
          <a:bodyPr>
            <a:normAutofit/>
          </a:bodyPr>
          <a:lstStyle/>
          <a:p>
            <a:pPr>
              <a:lnSpc>
                <a:spcPct val="90000"/>
              </a:lnSpc>
              <a:buFontTx/>
              <a:buNone/>
            </a:pPr>
            <a:r>
              <a:rPr lang="ja-JP" altLang="en-US" dirty="0">
                <a:latin typeface="HG丸ｺﾞｼｯｸM-PRO" pitchFamily="49" charset="-128"/>
                <a:ea typeface="HG丸ｺﾞｼｯｸM-PRO" pitchFamily="49" charset="-128"/>
              </a:rPr>
              <a:t>　</a:t>
            </a:r>
            <a:r>
              <a:rPr lang="ja-JP" altLang="en-US" sz="3000" dirty="0">
                <a:latin typeface="+mn-ea"/>
              </a:rPr>
              <a:t>人口１０万人対医療施設従事医師数には</a:t>
            </a:r>
          </a:p>
          <a:p>
            <a:pPr>
              <a:lnSpc>
                <a:spcPct val="90000"/>
              </a:lnSpc>
              <a:buFontTx/>
              <a:buNone/>
            </a:pPr>
            <a:r>
              <a:rPr lang="ja-JP" altLang="en-US" sz="3000" dirty="0">
                <a:latin typeface="+mn-ea"/>
              </a:rPr>
              <a:t>　都道府県間に差が見られる。</a:t>
            </a:r>
          </a:p>
          <a:p>
            <a:pPr>
              <a:lnSpc>
                <a:spcPct val="90000"/>
              </a:lnSpc>
              <a:buFontTx/>
              <a:buNone/>
            </a:pPr>
            <a:r>
              <a:rPr lang="ja-JP" altLang="en-US" sz="3000" dirty="0">
                <a:latin typeface="+mn-ea"/>
              </a:rPr>
              <a:t>　　</a:t>
            </a:r>
            <a:r>
              <a:rPr lang="en-US" altLang="ja-JP" sz="3000" dirty="0">
                <a:latin typeface="+mn-ea"/>
              </a:rPr>
              <a:t>		</a:t>
            </a:r>
            <a:r>
              <a:rPr lang="ja-JP" altLang="en-US" sz="3000" dirty="0">
                <a:latin typeface="+mn-ea"/>
              </a:rPr>
              <a:t>上位５県　　　　　</a:t>
            </a:r>
            <a:r>
              <a:rPr lang="en-US" altLang="ja-JP" sz="3000" dirty="0">
                <a:latin typeface="+mn-ea"/>
              </a:rPr>
              <a:t>		</a:t>
            </a:r>
            <a:r>
              <a:rPr lang="ja-JP" altLang="en-US" sz="3000" dirty="0">
                <a:latin typeface="+mn-ea"/>
              </a:rPr>
              <a:t>下位５県</a:t>
            </a:r>
          </a:p>
          <a:p>
            <a:pPr>
              <a:lnSpc>
                <a:spcPct val="90000"/>
              </a:lnSpc>
              <a:buFontTx/>
              <a:buNone/>
            </a:pPr>
            <a:r>
              <a:rPr lang="ja-JP" altLang="en-US" sz="3000" dirty="0">
                <a:latin typeface="+mn-ea"/>
              </a:rPr>
              <a:t>		京　都</a:t>
            </a:r>
            <a:r>
              <a:rPr lang="en-US" altLang="ja-JP" sz="3000" dirty="0">
                <a:latin typeface="+mn-ea"/>
              </a:rPr>
              <a:t>	307.9		</a:t>
            </a:r>
            <a:r>
              <a:rPr lang="ja-JP" altLang="en-US" sz="3000" dirty="0">
                <a:latin typeface="+mn-ea"/>
              </a:rPr>
              <a:t>埼　玉	</a:t>
            </a:r>
            <a:r>
              <a:rPr lang="en-US" altLang="ja-JP" sz="3000" dirty="0">
                <a:latin typeface="+mn-ea"/>
              </a:rPr>
              <a:t>152.8</a:t>
            </a:r>
          </a:p>
          <a:p>
            <a:pPr>
              <a:lnSpc>
                <a:spcPct val="90000"/>
              </a:lnSpc>
              <a:buFontTx/>
              <a:buNone/>
            </a:pPr>
            <a:r>
              <a:rPr lang="en-US" altLang="ja-JP" sz="3000" dirty="0">
                <a:latin typeface="+mn-ea"/>
              </a:rPr>
              <a:t>		</a:t>
            </a:r>
            <a:r>
              <a:rPr lang="ja-JP" altLang="en-US" sz="3000" dirty="0">
                <a:latin typeface="+mn-ea"/>
              </a:rPr>
              <a:t>東　京</a:t>
            </a:r>
            <a:r>
              <a:rPr lang="en-US" altLang="ja-JP" sz="3000" dirty="0">
                <a:latin typeface="+mn-ea"/>
              </a:rPr>
              <a:t>	304.5		</a:t>
            </a:r>
            <a:r>
              <a:rPr lang="ja-JP" altLang="en-US" sz="3000" dirty="0">
                <a:latin typeface="+mn-ea"/>
              </a:rPr>
              <a:t>茨　城	</a:t>
            </a:r>
            <a:r>
              <a:rPr lang="en-US" altLang="ja-JP" sz="3000" dirty="0">
                <a:latin typeface="+mn-ea"/>
              </a:rPr>
              <a:t>169.6</a:t>
            </a:r>
          </a:p>
          <a:p>
            <a:pPr>
              <a:lnSpc>
                <a:spcPct val="90000"/>
              </a:lnSpc>
              <a:buFontTx/>
              <a:buNone/>
            </a:pPr>
            <a:r>
              <a:rPr lang="en-US" altLang="ja-JP" sz="3000" dirty="0">
                <a:latin typeface="+mn-ea"/>
              </a:rPr>
              <a:t>		</a:t>
            </a:r>
            <a:r>
              <a:rPr lang="ja-JP" altLang="en-US" sz="3000" dirty="0">
                <a:latin typeface="+mn-ea"/>
              </a:rPr>
              <a:t>徳　島</a:t>
            </a:r>
            <a:r>
              <a:rPr lang="en-US" altLang="ja-JP" sz="3000" dirty="0">
                <a:latin typeface="+mn-ea"/>
              </a:rPr>
              <a:t>	303.3		</a:t>
            </a:r>
            <a:r>
              <a:rPr lang="ja-JP" altLang="en-US" sz="3000" dirty="0">
                <a:latin typeface="+mn-ea"/>
              </a:rPr>
              <a:t>千　葉	</a:t>
            </a:r>
            <a:r>
              <a:rPr lang="en-US" altLang="ja-JP" sz="3000" dirty="0">
                <a:latin typeface="+mn-ea"/>
              </a:rPr>
              <a:t>182.9</a:t>
            </a:r>
          </a:p>
          <a:p>
            <a:pPr>
              <a:lnSpc>
                <a:spcPct val="90000"/>
              </a:lnSpc>
              <a:buFontTx/>
              <a:buNone/>
            </a:pPr>
            <a:r>
              <a:rPr lang="en-US" altLang="ja-JP" sz="3000" dirty="0">
                <a:latin typeface="+mn-ea"/>
              </a:rPr>
              <a:t>		</a:t>
            </a:r>
            <a:r>
              <a:rPr lang="ja-JP" altLang="en-US" sz="3000" dirty="0">
                <a:latin typeface="+mn-ea"/>
              </a:rPr>
              <a:t>高　知</a:t>
            </a:r>
            <a:r>
              <a:rPr lang="en-US" altLang="ja-JP" sz="3000" dirty="0">
                <a:latin typeface="+mn-ea"/>
              </a:rPr>
              <a:t>	293.0		</a:t>
            </a:r>
            <a:r>
              <a:rPr lang="ja-JP" altLang="en-US" sz="3000" dirty="0">
                <a:latin typeface="+mn-ea"/>
              </a:rPr>
              <a:t>新　潟</a:t>
            </a:r>
            <a:r>
              <a:rPr lang="en-US" altLang="ja-JP" sz="3000" dirty="0">
                <a:latin typeface="+mn-ea"/>
              </a:rPr>
              <a:t>	188.2</a:t>
            </a:r>
            <a:r>
              <a:rPr lang="ja-JP" altLang="en-US" sz="3000" dirty="0">
                <a:latin typeface="+mn-ea"/>
              </a:rPr>
              <a:t>　　　</a:t>
            </a:r>
            <a:endParaRPr lang="en-US" altLang="ja-JP" sz="3000" dirty="0">
              <a:latin typeface="+mn-ea"/>
            </a:endParaRPr>
          </a:p>
          <a:p>
            <a:pPr>
              <a:lnSpc>
                <a:spcPct val="90000"/>
              </a:lnSpc>
              <a:buFontTx/>
              <a:buNone/>
            </a:pPr>
            <a:r>
              <a:rPr lang="en-US" altLang="ja-JP" sz="3000" dirty="0">
                <a:latin typeface="+mn-ea"/>
              </a:rPr>
              <a:t>		</a:t>
            </a:r>
            <a:r>
              <a:rPr lang="ja-JP" altLang="en-US" sz="3000" dirty="0">
                <a:latin typeface="+mn-ea"/>
              </a:rPr>
              <a:t>福　岡</a:t>
            </a:r>
            <a:r>
              <a:rPr lang="en-US" altLang="ja-JP" sz="3000" dirty="0">
                <a:latin typeface="+mn-ea"/>
              </a:rPr>
              <a:t>	292.9		</a:t>
            </a:r>
            <a:r>
              <a:rPr lang="ja-JP" altLang="en-US" sz="3000" dirty="0">
                <a:latin typeface="+mn-ea"/>
              </a:rPr>
              <a:t>福　島</a:t>
            </a:r>
            <a:r>
              <a:rPr lang="en-US" altLang="ja-JP" sz="3000" dirty="0">
                <a:latin typeface="+mn-ea"/>
              </a:rPr>
              <a:t>	188.8</a:t>
            </a:r>
          </a:p>
          <a:p>
            <a:pPr>
              <a:lnSpc>
                <a:spcPct val="90000"/>
              </a:lnSpc>
              <a:buFontTx/>
              <a:buNone/>
            </a:pPr>
            <a:r>
              <a:rPr lang="ja-JP" altLang="en-US" sz="3000" dirty="0">
                <a:latin typeface="+mn-ea"/>
              </a:rPr>
              <a:t>　　　　</a:t>
            </a:r>
            <a:r>
              <a:rPr lang="en-US" altLang="ja-JP" sz="3000" dirty="0">
                <a:latin typeface="+mn-ea"/>
              </a:rPr>
              <a:t>		</a:t>
            </a:r>
            <a:r>
              <a:rPr lang="ja-JP" altLang="en-US" sz="3000" dirty="0">
                <a:latin typeface="+mn-ea"/>
              </a:rPr>
              <a:t>全　国　</a:t>
            </a:r>
            <a:r>
              <a:rPr lang="en-US" altLang="ja-JP" sz="3000" dirty="0">
                <a:latin typeface="+mn-ea"/>
              </a:rPr>
              <a:t>233.6</a:t>
            </a:r>
          </a:p>
        </p:txBody>
      </p:sp>
      <p:sp>
        <p:nvSpPr>
          <p:cNvPr id="92164" name="Line 4"/>
          <p:cNvSpPr>
            <a:spLocks noChangeShapeType="1"/>
          </p:cNvSpPr>
          <p:nvPr/>
        </p:nvSpPr>
        <p:spPr bwMode="auto">
          <a:xfrm>
            <a:off x="1919536" y="1412776"/>
            <a:ext cx="8458200" cy="0"/>
          </a:xfrm>
          <a:prstGeom prst="line">
            <a:avLst/>
          </a:prstGeom>
          <a:noFill/>
          <a:ln w="76200">
            <a:solidFill>
              <a:schemeClr val="accent1"/>
            </a:solidFill>
            <a:round/>
            <a:headEnd/>
            <a:tailEnd/>
          </a:ln>
          <a:effectLst/>
        </p:spPr>
        <p:txBody>
          <a:bodyPr/>
          <a:lstStyle/>
          <a:p>
            <a:endParaRPr lang="ja-JP" altLang="en-US">
              <a:solidFill>
                <a:prstClr val="black"/>
              </a:solidFill>
            </a:endParaRPr>
          </a:p>
        </p:txBody>
      </p:sp>
      <p:sp>
        <p:nvSpPr>
          <p:cNvPr id="92165" name="Text Box 5"/>
          <p:cNvSpPr txBox="1">
            <a:spLocks noChangeArrowheads="1"/>
          </p:cNvSpPr>
          <p:nvPr/>
        </p:nvSpPr>
        <p:spPr bwMode="auto">
          <a:xfrm>
            <a:off x="7205216" y="6094561"/>
            <a:ext cx="3961580" cy="358775"/>
          </a:xfrm>
          <a:prstGeom prst="rect">
            <a:avLst/>
          </a:prstGeom>
          <a:noFill/>
          <a:ln w="9525">
            <a:noFill/>
            <a:miter lim="800000"/>
            <a:headEnd/>
            <a:tailEnd/>
          </a:ln>
        </p:spPr>
        <p:txBody>
          <a:bodyPr/>
          <a:lstStyle/>
          <a:p>
            <a:r>
              <a:rPr lang="ja-JP" altLang="en-US" sz="2000" dirty="0">
                <a:solidFill>
                  <a:prstClr val="black"/>
                </a:solidFill>
              </a:rPr>
              <a:t>Ｈ</a:t>
            </a:r>
            <a:r>
              <a:rPr lang="en-US" altLang="ja-JP" sz="2000" dirty="0">
                <a:solidFill>
                  <a:prstClr val="black"/>
                </a:solidFill>
              </a:rPr>
              <a:t>26 </a:t>
            </a:r>
            <a:r>
              <a:rPr lang="ja-JP" altLang="en-US" sz="2000" dirty="0">
                <a:solidFill>
                  <a:prstClr val="black"/>
                </a:solidFill>
              </a:rPr>
              <a:t>医師・歯科医師・薬剤師調査</a:t>
            </a:r>
          </a:p>
        </p:txBody>
      </p:sp>
    </p:spTree>
    <p:extLst>
      <p:ext uri="{BB962C8B-B14F-4D97-AF65-F5344CB8AC3E}">
        <p14:creationId xmlns:p14="http://schemas.microsoft.com/office/powerpoint/2010/main" val="601029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254000"/>
            <a:ext cx="10515600" cy="6400800"/>
          </a:xfrm>
          <a:prstGeom prst="rect">
            <a:avLst/>
          </a:prstGeom>
        </p:spPr>
      </p:pic>
    </p:spTree>
    <p:extLst>
      <p:ext uri="{BB962C8B-B14F-4D97-AF65-F5344CB8AC3E}">
        <p14:creationId xmlns:p14="http://schemas.microsoft.com/office/powerpoint/2010/main" val="403458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193925"/>
            <a:ext cx="10515600" cy="1325563"/>
          </a:xfrm>
        </p:spPr>
        <p:txBody>
          <a:bodyPr/>
          <a:lstStyle/>
          <a:p>
            <a:pPr algn="ctr"/>
            <a:r>
              <a:rPr kumimoji="1" lang="ja-JP" altLang="en-US" dirty="0"/>
              <a:t>医療費</a:t>
            </a: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641489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日本の医療費の特徴</a:t>
            </a:r>
          </a:p>
        </p:txBody>
      </p:sp>
      <p:sp>
        <p:nvSpPr>
          <p:cNvPr id="3" name="コンテンツ プレースホルダー 2"/>
          <p:cNvSpPr>
            <a:spLocks noGrp="1"/>
          </p:cNvSpPr>
          <p:nvPr>
            <p:ph idx="1"/>
          </p:nvPr>
        </p:nvSpPr>
        <p:spPr/>
        <p:txBody>
          <a:bodyPr/>
          <a:lstStyle/>
          <a:p>
            <a:r>
              <a:rPr kumimoji="1" lang="ja-JP" altLang="en-US" dirty="0"/>
              <a:t>正常妊娠出産、予防接種、健康診断等は含まれない</a:t>
            </a:r>
            <a:endParaRPr kumimoji="1" lang="en-US" altLang="ja-JP" dirty="0"/>
          </a:p>
          <a:p>
            <a:r>
              <a:rPr lang="ja-JP" altLang="en-US" dirty="0"/>
              <a:t>約</a:t>
            </a:r>
            <a:r>
              <a:rPr lang="en-US" altLang="ja-JP" dirty="0"/>
              <a:t>40</a:t>
            </a:r>
            <a:r>
              <a:rPr lang="ja-JP" altLang="en-US" dirty="0"/>
              <a:t>兆円、毎年増加、増加率＞国内総生産の増加率</a:t>
            </a:r>
            <a:endParaRPr lang="en-US" altLang="ja-JP" dirty="0"/>
          </a:p>
          <a:p>
            <a:r>
              <a:rPr lang="ja-JP" altLang="en-US" dirty="0"/>
              <a:t>半分以上が高齢者医療</a:t>
            </a:r>
            <a:endParaRPr lang="en-US" altLang="ja-JP" dirty="0"/>
          </a:p>
          <a:p>
            <a:r>
              <a:rPr lang="ja-JP" altLang="en-US" dirty="0"/>
              <a:t>半分が病院医療費、調剤薬局が急増</a:t>
            </a:r>
            <a:endParaRPr lang="en-US" altLang="ja-JP" dirty="0"/>
          </a:p>
          <a:p>
            <a:r>
              <a:rPr lang="ja-JP" altLang="en-US" dirty="0"/>
              <a:t>半分は保険料、約４割は公費</a:t>
            </a:r>
            <a:endParaRPr lang="en-US" altLang="ja-JP" dirty="0"/>
          </a:p>
          <a:p>
            <a:r>
              <a:rPr lang="ja-JP" altLang="en-US" dirty="0"/>
              <a:t>循環器系疾患が最も多い</a:t>
            </a:r>
            <a:endParaRPr lang="en-US" altLang="ja-JP" dirty="0"/>
          </a:p>
          <a:p>
            <a:r>
              <a:rPr lang="ja-JP" altLang="en-US" dirty="0"/>
              <a:t>対国内総生産比は、国際的には低いから高い</a:t>
            </a:r>
            <a:r>
              <a:rPr lang="ja-JP" altLang="en-US" dirty="0" err="1"/>
              <a:t>へ</a:t>
            </a:r>
            <a:r>
              <a:rPr lang="ja-JP" altLang="en-US" dirty="0"/>
              <a:t>変化</a:t>
            </a:r>
            <a:endParaRPr lang="en-US" altLang="ja-JP" dirty="0"/>
          </a:p>
          <a:p>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841231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181225"/>
            <a:ext cx="10515600" cy="1325563"/>
          </a:xfrm>
        </p:spPr>
        <p:txBody>
          <a:bodyPr/>
          <a:lstStyle/>
          <a:p>
            <a:pPr algn="ctr"/>
            <a:r>
              <a:rPr kumimoji="1" lang="ja-JP" altLang="en-US" dirty="0"/>
              <a:t>衛生研究所とは？</a:t>
            </a: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215696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637836"/>
            <a:ext cx="9994900" cy="611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718391" y="279400"/>
            <a:ext cx="9644808" cy="707886"/>
          </a:xfrm>
          <a:prstGeom prst="rect">
            <a:avLst/>
          </a:prstGeom>
          <a:noFill/>
        </p:spPr>
        <p:txBody>
          <a:bodyPr wrap="square" rtlCol="0">
            <a:spAutoFit/>
          </a:bodyPr>
          <a:lstStyle/>
          <a:p>
            <a:pPr lvl="0" algn="ctr"/>
            <a:r>
              <a:rPr lang="ja-JP" altLang="en-US" sz="4000" dirty="0">
                <a:solidFill>
                  <a:prstClr val="black"/>
                </a:solidFill>
              </a:rPr>
              <a:t>　　国民医療費の推移　</a:t>
            </a:r>
            <a:r>
              <a:rPr lang="en-US" altLang="ja-JP" sz="2400" dirty="0">
                <a:solidFill>
                  <a:prstClr val="black"/>
                </a:solidFill>
              </a:rPr>
              <a:t>2014</a:t>
            </a:r>
            <a:endParaRPr lang="ja-JP" altLang="en-US" sz="2400" dirty="0">
              <a:solidFill>
                <a:prstClr val="black"/>
              </a:solidFill>
            </a:endParaRPr>
          </a:p>
        </p:txBody>
      </p:sp>
      <p:sp>
        <p:nvSpPr>
          <p:cNvPr id="4" name="テキスト ボックス 3"/>
          <p:cNvSpPr txBox="1"/>
          <p:nvPr/>
        </p:nvSpPr>
        <p:spPr>
          <a:xfrm>
            <a:off x="3644900" y="1447800"/>
            <a:ext cx="3810659" cy="923330"/>
          </a:xfrm>
          <a:prstGeom prst="rect">
            <a:avLst/>
          </a:prstGeom>
          <a:noFill/>
        </p:spPr>
        <p:txBody>
          <a:bodyPr wrap="none" rtlCol="0">
            <a:spAutoFit/>
          </a:bodyPr>
          <a:lstStyle/>
          <a:p>
            <a:pPr lvl="0"/>
            <a:r>
              <a:rPr lang="ja-JP" altLang="en-US" dirty="0">
                <a:solidFill>
                  <a:prstClr val="black"/>
                </a:solidFill>
              </a:rPr>
              <a:t>国民医療費　　　　　　　</a:t>
            </a:r>
            <a:r>
              <a:rPr lang="en-US" altLang="ja-JP" dirty="0">
                <a:solidFill>
                  <a:prstClr val="black"/>
                </a:solidFill>
              </a:rPr>
              <a:t>40</a:t>
            </a:r>
            <a:r>
              <a:rPr lang="ja-JP" altLang="en-US" dirty="0">
                <a:solidFill>
                  <a:prstClr val="black"/>
                </a:solidFill>
              </a:rPr>
              <a:t>兆</a:t>
            </a:r>
            <a:r>
              <a:rPr lang="en-US" altLang="ja-JP" dirty="0">
                <a:solidFill>
                  <a:prstClr val="black"/>
                </a:solidFill>
              </a:rPr>
              <a:t>8071</a:t>
            </a:r>
            <a:r>
              <a:rPr lang="ja-JP" altLang="en-US" dirty="0">
                <a:solidFill>
                  <a:prstClr val="black"/>
                </a:solidFill>
              </a:rPr>
              <a:t>億円</a:t>
            </a:r>
            <a:endParaRPr lang="en-US" altLang="ja-JP" dirty="0">
              <a:solidFill>
                <a:prstClr val="black"/>
              </a:solidFill>
            </a:endParaRPr>
          </a:p>
          <a:p>
            <a:pPr lvl="0"/>
            <a:r>
              <a:rPr lang="ja-JP" altLang="en-US" dirty="0">
                <a:solidFill>
                  <a:prstClr val="black"/>
                </a:solidFill>
              </a:rPr>
              <a:t>対国民所得（</a:t>
            </a:r>
            <a:r>
              <a:rPr lang="en-US" altLang="ja-JP" dirty="0">
                <a:solidFill>
                  <a:prstClr val="black"/>
                </a:solidFill>
              </a:rPr>
              <a:t>HI</a:t>
            </a:r>
            <a:r>
              <a:rPr lang="ja-JP" altLang="en-US" dirty="0">
                <a:solidFill>
                  <a:prstClr val="black"/>
                </a:solidFill>
              </a:rPr>
              <a:t>）比　　　　　</a:t>
            </a:r>
            <a:r>
              <a:rPr lang="en-US" altLang="ja-JP" dirty="0">
                <a:solidFill>
                  <a:prstClr val="black"/>
                </a:solidFill>
              </a:rPr>
              <a:t>11.20</a:t>
            </a:r>
            <a:r>
              <a:rPr lang="ja-JP" altLang="en-US" dirty="0">
                <a:solidFill>
                  <a:prstClr val="black"/>
                </a:solidFill>
              </a:rPr>
              <a:t>％</a:t>
            </a:r>
            <a:endParaRPr lang="en-US" altLang="ja-JP" dirty="0">
              <a:solidFill>
                <a:prstClr val="black"/>
              </a:solidFill>
            </a:endParaRPr>
          </a:p>
          <a:p>
            <a:pPr lvl="0"/>
            <a:r>
              <a:rPr lang="ja-JP" altLang="en-US" dirty="0">
                <a:solidFill>
                  <a:prstClr val="black"/>
                </a:solidFill>
              </a:rPr>
              <a:t>対国内総生産（</a:t>
            </a:r>
            <a:r>
              <a:rPr lang="en-US" altLang="ja-JP" dirty="0">
                <a:solidFill>
                  <a:prstClr val="black"/>
                </a:solidFill>
              </a:rPr>
              <a:t>GDP</a:t>
            </a:r>
            <a:r>
              <a:rPr lang="ja-JP" altLang="en-US" dirty="0">
                <a:solidFill>
                  <a:prstClr val="black"/>
                </a:solidFill>
              </a:rPr>
              <a:t>）比　　　</a:t>
            </a:r>
            <a:r>
              <a:rPr lang="en-US" altLang="ja-JP" dirty="0">
                <a:solidFill>
                  <a:prstClr val="black"/>
                </a:solidFill>
              </a:rPr>
              <a:t>8.33</a:t>
            </a:r>
            <a:r>
              <a:rPr lang="ja-JP" altLang="en-US" dirty="0">
                <a:solidFill>
                  <a:prstClr val="black"/>
                </a:solidFill>
              </a:rPr>
              <a:t>％</a:t>
            </a:r>
          </a:p>
        </p:txBody>
      </p:sp>
      <p:cxnSp>
        <p:nvCxnSpPr>
          <p:cNvPr id="5" name="直線矢印コネクタ 4"/>
          <p:cNvCxnSpPr/>
          <p:nvPr/>
        </p:nvCxnSpPr>
        <p:spPr>
          <a:xfrm>
            <a:off x="3067596" y="4402556"/>
            <a:ext cx="0"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4629696" y="3945356"/>
            <a:ext cx="0"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6852196" y="3069056"/>
            <a:ext cx="0"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8807996" y="1447800"/>
            <a:ext cx="0"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8041164" y="2119102"/>
            <a:ext cx="0" cy="50405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319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nvPr>
        </p:nvGraphicFramePr>
        <p:xfrm>
          <a:off x="927100" y="1270000"/>
          <a:ext cx="9499600" cy="57785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501900" y="596900"/>
            <a:ext cx="7186583" cy="800219"/>
          </a:xfrm>
          <a:prstGeom prst="rect">
            <a:avLst/>
          </a:prstGeom>
          <a:noFill/>
        </p:spPr>
        <p:txBody>
          <a:bodyPr wrap="none" rtlCol="0">
            <a:spAutoFit/>
          </a:bodyPr>
          <a:lstStyle/>
          <a:p>
            <a:r>
              <a:rPr lang="ja-JP" altLang="en-US" sz="2800" dirty="0"/>
              <a:t>国民医療費と国内総生産の増加率の比較</a:t>
            </a:r>
            <a:r>
              <a:rPr lang="ja-JP" altLang="en-US" dirty="0"/>
              <a:t>　</a:t>
            </a:r>
            <a:r>
              <a:rPr lang="en-US" altLang="ja-JP" dirty="0"/>
              <a:t>2014</a:t>
            </a:r>
            <a:br>
              <a:rPr lang="en-US" altLang="ja-JP" dirty="0"/>
            </a:br>
            <a:endParaRPr kumimoji="1" lang="ja-JP" altLang="en-US" dirty="0"/>
          </a:p>
        </p:txBody>
      </p:sp>
      <p:sp>
        <p:nvSpPr>
          <p:cNvPr id="4" name="テキスト ボックス 3"/>
          <p:cNvSpPr txBox="1"/>
          <p:nvPr/>
        </p:nvSpPr>
        <p:spPr>
          <a:xfrm>
            <a:off x="1017985" y="939918"/>
            <a:ext cx="415498" cy="369332"/>
          </a:xfrm>
          <a:prstGeom prst="rect">
            <a:avLst/>
          </a:prstGeom>
          <a:noFill/>
        </p:spPr>
        <p:txBody>
          <a:bodyPr wrap="none" rtlCol="0">
            <a:spAutoFit/>
          </a:bodyPr>
          <a:lstStyle/>
          <a:p>
            <a:r>
              <a:rPr kumimoji="1" lang="ja-JP" altLang="en-US" dirty="0"/>
              <a:t>％</a:t>
            </a:r>
          </a:p>
        </p:txBody>
      </p:sp>
    </p:spTree>
    <p:extLst>
      <p:ext uri="{BB962C8B-B14F-4D97-AF65-F5344CB8AC3E}">
        <p14:creationId xmlns:p14="http://schemas.microsoft.com/office/powerpoint/2010/main" val="1266367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nvPr>
        </p:nvGraphicFramePr>
        <p:xfrm>
          <a:off x="990600" y="838200"/>
          <a:ext cx="96647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514600" y="299135"/>
            <a:ext cx="6199133" cy="646331"/>
          </a:xfrm>
          <a:prstGeom prst="rect">
            <a:avLst/>
          </a:prstGeom>
          <a:noFill/>
        </p:spPr>
        <p:txBody>
          <a:bodyPr wrap="none" rtlCol="0">
            <a:spAutoFit/>
          </a:bodyPr>
          <a:lstStyle/>
          <a:p>
            <a:r>
              <a:rPr lang="ja-JP" altLang="en-US" sz="3600" dirty="0">
                <a:solidFill>
                  <a:prstClr val="black"/>
                </a:solidFill>
              </a:rPr>
              <a:t>国民医療費（年齢階級別）</a:t>
            </a:r>
            <a:r>
              <a:rPr lang="en-US" altLang="ja-JP" sz="3600" dirty="0">
                <a:solidFill>
                  <a:prstClr val="black"/>
                </a:solidFill>
              </a:rPr>
              <a:t>2014</a:t>
            </a:r>
            <a:endParaRPr lang="ja-JP" altLang="en-US" sz="3600" dirty="0"/>
          </a:p>
        </p:txBody>
      </p:sp>
      <p:sp>
        <p:nvSpPr>
          <p:cNvPr id="4" name="テキスト ボックス 3"/>
          <p:cNvSpPr txBox="1"/>
          <p:nvPr/>
        </p:nvSpPr>
        <p:spPr>
          <a:xfrm>
            <a:off x="1106269" y="468868"/>
            <a:ext cx="646331" cy="369332"/>
          </a:xfrm>
          <a:prstGeom prst="rect">
            <a:avLst/>
          </a:prstGeom>
          <a:noFill/>
        </p:spPr>
        <p:txBody>
          <a:bodyPr wrap="none" rtlCol="0">
            <a:spAutoFit/>
          </a:bodyPr>
          <a:lstStyle/>
          <a:p>
            <a:r>
              <a:rPr kumimoji="1" lang="ja-JP" altLang="en-US" dirty="0"/>
              <a:t>千円</a:t>
            </a:r>
          </a:p>
        </p:txBody>
      </p:sp>
    </p:spTree>
    <p:extLst>
      <p:ext uri="{BB962C8B-B14F-4D97-AF65-F5344CB8AC3E}">
        <p14:creationId xmlns:p14="http://schemas.microsoft.com/office/powerpoint/2010/main" val="505779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nvPr>
        </p:nvGraphicFramePr>
        <p:xfrm>
          <a:off x="520700" y="482600"/>
          <a:ext cx="9855200" cy="637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4089400" y="698500"/>
            <a:ext cx="184731" cy="369332"/>
          </a:xfrm>
          <a:prstGeom prst="rect">
            <a:avLst/>
          </a:prstGeom>
          <a:noFill/>
        </p:spPr>
        <p:txBody>
          <a:bodyPr wrap="none" rtlCol="0">
            <a:spAutoFit/>
          </a:bodyPr>
          <a:lstStyle/>
          <a:p>
            <a:endParaRPr kumimoji="1" lang="ja-JP" altLang="en-US" dirty="0"/>
          </a:p>
        </p:txBody>
      </p:sp>
      <p:sp>
        <p:nvSpPr>
          <p:cNvPr id="6" name="テキスト ボックス 5"/>
          <p:cNvSpPr txBox="1"/>
          <p:nvPr/>
        </p:nvSpPr>
        <p:spPr>
          <a:xfrm>
            <a:off x="2514600" y="267385"/>
            <a:ext cx="6199133" cy="646331"/>
          </a:xfrm>
          <a:prstGeom prst="rect">
            <a:avLst/>
          </a:prstGeom>
          <a:noFill/>
        </p:spPr>
        <p:txBody>
          <a:bodyPr wrap="none" rtlCol="0">
            <a:spAutoFit/>
          </a:bodyPr>
          <a:lstStyle/>
          <a:p>
            <a:r>
              <a:rPr lang="ja-JP" altLang="en-US" sz="3600" dirty="0">
                <a:solidFill>
                  <a:prstClr val="black"/>
                </a:solidFill>
              </a:rPr>
              <a:t>国民医療費（年齢階級別）</a:t>
            </a:r>
            <a:r>
              <a:rPr lang="en-US" altLang="ja-JP" sz="3600" dirty="0">
                <a:solidFill>
                  <a:prstClr val="black"/>
                </a:solidFill>
              </a:rPr>
              <a:t>2014</a:t>
            </a:r>
            <a:endParaRPr lang="ja-JP" altLang="en-US" sz="3600" dirty="0"/>
          </a:p>
        </p:txBody>
      </p:sp>
    </p:spTree>
    <p:extLst>
      <p:ext uri="{BB962C8B-B14F-4D97-AF65-F5344CB8AC3E}">
        <p14:creationId xmlns:p14="http://schemas.microsoft.com/office/powerpoint/2010/main" val="1106623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483689"/>
            <a:ext cx="8229600" cy="1143000"/>
          </a:xfrm>
        </p:spPr>
        <p:txBody>
          <a:bodyPr>
            <a:normAutofit/>
          </a:bodyPr>
          <a:lstStyle/>
          <a:p>
            <a:r>
              <a:rPr lang="ja-JP" altLang="en-US" sz="3200" dirty="0">
                <a:solidFill>
                  <a:prstClr val="black"/>
                </a:solidFill>
                <a:latin typeface="ＭＳ Ｐゴシック"/>
              </a:rPr>
              <a:t>財源別では保険料、国庫の割合はどの程度か</a:t>
            </a:r>
            <a:endParaRPr lang="ja-JP" altLang="en-US" sz="2800" dirty="0"/>
          </a:p>
        </p:txBody>
      </p:sp>
      <p:graphicFrame>
        <p:nvGraphicFramePr>
          <p:cNvPr id="4" name="コンテンツ プレースホルダー 3"/>
          <p:cNvGraphicFramePr>
            <a:graphicFrameLocks noGrp="1"/>
          </p:cNvGraphicFramePr>
          <p:nvPr>
            <p:ph idx="1"/>
            <p:extLst/>
          </p:nvPr>
        </p:nvGraphicFramePr>
        <p:xfrm>
          <a:off x="5087888" y="1913622"/>
          <a:ext cx="6646912" cy="5226124"/>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174427" y="1913622"/>
            <a:ext cx="5032487" cy="2862322"/>
          </a:xfrm>
          <a:prstGeom prst="rect">
            <a:avLst/>
          </a:prstGeom>
          <a:noFill/>
        </p:spPr>
        <p:txBody>
          <a:bodyPr wrap="square" rtlCol="0">
            <a:spAutoFit/>
          </a:bodyPr>
          <a:lstStyle/>
          <a:p>
            <a:pPr>
              <a:lnSpc>
                <a:spcPct val="150000"/>
              </a:lnSpc>
            </a:pPr>
            <a:r>
              <a:rPr lang="ja-JP" altLang="en-US" sz="2000" dirty="0">
                <a:solidFill>
                  <a:prstClr val="black"/>
                </a:solidFill>
                <a:latin typeface="ＭＳ ゴシック" pitchFamily="49" charset="-128"/>
                <a:ea typeface="ＭＳ ゴシック" pitchFamily="49" charset="-128"/>
              </a:rPr>
              <a:t>国民医療費</a:t>
            </a:r>
            <a:r>
              <a:rPr lang="en-US" altLang="ja-JP" sz="2000" dirty="0">
                <a:solidFill>
                  <a:prstClr val="black"/>
                </a:solidFill>
                <a:latin typeface="ＭＳ ゴシック" pitchFamily="49" charset="-128"/>
                <a:ea typeface="ＭＳ ゴシック" pitchFamily="49" charset="-128"/>
              </a:rPr>
              <a:t>(H26)40</a:t>
            </a:r>
            <a:r>
              <a:rPr lang="ja-JP" altLang="en-US" sz="2000" dirty="0">
                <a:solidFill>
                  <a:prstClr val="black"/>
                </a:solidFill>
                <a:latin typeface="ＭＳ ゴシック" pitchFamily="49" charset="-128"/>
                <a:ea typeface="ＭＳ ゴシック" pitchFamily="49" charset="-128"/>
              </a:rPr>
              <a:t>兆</a:t>
            </a:r>
            <a:r>
              <a:rPr lang="en-US" altLang="ja-JP" sz="2000" dirty="0">
                <a:solidFill>
                  <a:prstClr val="black"/>
                </a:solidFill>
                <a:latin typeface="ＭＳ ゴシック" pitchFamily="49" charset="-128"/>
                <a:ea typeface="ＭＳ ゴシック" pitchFamily="49" charset="-128"/>
              </a:rPr>
              <a:t>8071</a:t>
            </a:r>
            <a:r>
              <a:rPr lang="ja-JP" altLang="en-US" sz="2000" dirty="0">
                <a:solidFill>
                  <a:prstClr val="black"/>
                </a:solidFill>
                <a:latin typeface="ＭＳ ゴシック" pitchFamily="49" charset="-128"/>
                <a:ea typeface="ＭＳ ゴシック" pitchFamily="49" charset="-128"/>
              </a:rPr>
              <a:t>億円のうち</a:t>
            </a:r>
          </a:p>
          <a:p>
            <a:pPr>
              <a:lnSpc>
                <a:spcPct val="150000"/>
              </a:lnSpc>
            </a:pPr>
            <a:r>
              <a:rPr lang="ja-JP" altLang="en-US" sz="2000" dirty="0">
                <a:solidFill>
                  <a:prstClr val="black"/>
                </a:solidFill>
                <a:latin typeface="ＭＳ ゴシック" pitchFamily="49" charset="-128"/>
                <a:ea typeface="ＭＳ ゴシック" pitchFamily="49" charset="-128"/>
              </a:rPr>
              <a:t>　</a:t>
            </a:r>
            <a:r>
              <a:rPr lang="ja-JP" altLang="en-US" sz="2000" dirty="0">
                <a:solidFill>
                  <a:srgbClr val="C00000"/>
                </a:solidFill>
                <a:latin typeface="ＭＳ ゴシック" pitchFamily="49" charset="-128"/>
                <a:ea typeface="ＭＳ ゴシック" pitchFamily="49" charset="-128"/>
              </a:rPr>
              <a:t>保険料</a:t>
            </a:r>
            <a:r>
              <a:rPr lang="ja-JP" altLang="en-US" sz="2000" dirty="0">
                <a:solidFill>
                  <a:prstClr val="black"/>
                </a:solidFill>
                <a:latin typeface="ＭＳ ゴシック" pitchFamily="49" charset="-128"/>
                <a:ea typeface="ＭＳ ゴシック" pitchFamily="49" charset="-128"/>
              </a:rPr>
              <a:t>　　</a:t>
            </a:r>
            <a:r>
              <a:rPr lang="en-US" altLang="ja-JP" sz="2000" dirty="0">
                <a:solidFill>
                  <a:prstClr val="black"/>
                </a:solidFill>
                <a:latin typeface="ＭＳ ゴシック" pitchFamily="49" charset="-128"/>
                <a:ea typeface="ＭＳ ゴシック" pitchFamily="49" charset="-128"/>
              </a:rPr>
              <a:t>: 19</a:t>
            </a:r>
            <a:r>
              <a:rPr lang="ja-JP" altLang="en-US" sz="2000" dirty="0">
                <a:solidFill>
                  <a:prstClr val="black"/>
                </a:solidFill>
                <a:latin typeface="ＭＳ ゴシック" pitchFamily="49" charset="-128"/>
                <a:ea typeface="ＭＳ ゴシック" pitchFamily="49" charset="-128"/>
              </a:rPr>
              <a:t>兆</a:t>
            </a:r>
            <a:r>
              <a:rPr lang="en-US" altLang="ja-JP" sz="2000" dirty="0">
                <a:solidFill>
                  <a:prstClr val="black"/>
                </a:solidFill>
                <a:latin typeface="ＭＳ ゴシック" pitchFamily="49" charset="-128"/>
                <a:ea typeface="ＭＳ ゴシック" pitchFamily="49" charset="-128"/>
              </a:rPr>
              <a:t>5218</a:t>
            </a:r>
            <a:r>
              <a:rPr lang="ja-JP" altLang="en-US" sz="2000" dirty="0">
                <a:solidFill>
                  <a:prstClr val="black"/>
                </a:solidFill>
                <a:latin typeface="ＭＳ ゴシック" pitchFamily="49" charset="-128"/>
                <a:ea typeface="ＭＳ ゴシック" pitchFamily="49" charset="-128"/>
              </a:rPr>
              <a:t>億円</a:t>
            </a:r>
            <a:r>
              <a:rPr lang="en-US" altLang="ja-JP" sz="2000" dirty="0">
                <a:solidFill>
                  <a:prstClr val="black"/>
                </a:solidFill>
                <a:latin typeface="ＭＳ ゴシック" pitchFamily="49" charset="-128"/>
                <a:ea typeface="ＭＳ ゴシック" pitchFamily="49" charset="-128"/>
              </a:rPr>
              <a:t>(48.7</a:t>
            </a:r>
            <a:r>
              <a:rPr lang="ja-JP" altLang="en-US" sz="2000" dirty="0">
                <a:solidFill>
                  <a:prstClr val="black"/>
                </a:solidFill>
                <a:latin typeface="ＭＳ ゴシック" pitchFamily="49" charset="-128"/>
                <a:ea typeface="ＭＳ ゴシック" pitchFamily="49" charset="-128"/>
              </a:rPr>
              <a:t>％</a:t>
            </a:r>
            <a:r>
              <a:rPr lang="en-US" altLang="ja-JP" sz="2000" dirty="0">
                <a:solidFill>
                  <a:prstClr val="black"/>
                </a:solidFill>
                <a:latin typeface="ＭＳ ゴシック" pitchFamily="49" charset="-128"/>
                <a:ea typeface="ＭＳ ゴシック" pitchFamily="49" charset="-128"/>
              </a:rPr>
              <a:t>)</a:t>
            </a:r>
          </a:p>
          <a:p>
            <a:pPr>
              <a:lnSpc>
                <a:spcPct val="150000"/>
              </a:lnSpc>
            </a:pPr>
            <a:r>
              <a:rPr lang="ja-JP" altLang="en-US" sz="2000" dirty="0">
                <a:solidFill>
                  <a:prstClr val="black"/>
                </a:solidFill>
                <a:latin typeface="ＭＳ ゴシック" pitchFamily="49" charset="-128"/>
                <a:ea typeface="ＭＳ ゴシック" pitchFamily="49" charset="-128"/>
              </a:rPr>
              <a:t>　</a:t>
            </a:r>
            <a:r>
              <a:rPr lang="ja-JP" altLang="en-US" sz="2000" dirty="0">
                <a:solidFill>
                  <a:srgbClr val="0070C0"/>
                </a:solidFill>
                <a:latin typeface="ＭＳ Ｐゴシック" charset="-128"/>
                <a:ea typeface="ＭＳ Ｐゴシック" panose="020B0600070205080204" pitchFamily="50" charset="-128"/>
              </a:rPr>
              <a:t>公　 費　　　：  </a:t>
            </a:r>
            <a:r>
              <a:rPr lang="en-US" altLang="ja-JP" sz="2000" dirty="0">
                <a:solidFill>
                  <a:prstClr val="black"/>
                </a:solidFill>
                <a:latin typeface="ＭＳ ゴシック" pitchFamily="49" charset="-128"/>
                <a:ea typeface="ＭＳ ゴシック" pitchFamily="49" charset="-128"/>
              </a:rPr>
              <a:t>15</a:t>
            </a:r>
            <a:r>
              <a:rPr lang="ja-JP" altLang="en-US" sz="2000" dirty="0">
                <a:solidFill>
                  <a:prstClr val="black"/>
                </a:solidFill>
                <a:latin typeface="ＭＳ ゴシック" pitchFamily="49" charset="-128"/>
                <a:ea typeface="ＭＳ ゴシック" pitchFamily="49" charset="-128"/>
              </a:rPr>
              <a:t>兆</a:t>
            </a:r>
            <a:r>
              <a:rPr lang="en-US" altLang="ja-JP" sz="2000" dirty="0">
                <a:solidFill>
                  <a:prstClr val="black"/>
                </a:solidFill>
                <a:latin typeface="ＭＳ ゴシック" pitchFamily="49" charset="-128"/>
                <a:ea typeface="ＭＳ ゴシック" pitchFamily="49" charset="-128"/>
              </a:rPr>
              <a:t>8525</a:t>
            </a:r>
            <a:r>
              <a:rPr lang="ja-JP" altLang="en-US" sz="2000" dirty="0">
                <a:solidFill>
                  <a:prstClr val="black"/>
                </a:solidFill>
                <a:latin typeface="ＭＳ ゴシック" pitchFamily="49" charset="-128"/>
                <a:ea typeface="ＭＳ ゴシック" pitchFamily="49" charset="-128"/>
              </a:rPr>
              <a:t>億円</a:t>
            </a:r>
            <a:r>
              <a:rPr lang="en-US" altLang="ja-JP" sz="2000" dirty="0">
                <a:solidFill>
                  <a:prstClr val="black"/>
                </a:solidFill>
                <a:latin typeface="ＭＳ ゴシック" pitchFamily="49" charset="-128"/>
                <a:ea typeface="ＭＳ ゴシック" pitchFamily="49" charset="-128"/>
              </a:rPr>
              <a:t>(38.8</a:t>
            </a:r>
            <a:r>
              <a:rPr lang="ja-JP" altLang="en-US" sz="2000" dirty="0">
                <a:solidFill>
                  <a:prstClr val="black"/>
                </a:solidFill>
                <a:latin typeface="ＭＳ ゴシック" pitchFamily="49" charset="-128"/>
                <a:ea typeface="ＭＳ ゴシック" pitchFamily="49" charset="-128"/>
              </a:rPr>
              <a:t>％）</a:t>
            </a:r>
            <a:endParaRPr lang="en-US" altLang="ja-JP" sz="2000" dirty="0">
              <a:solidFill>
                <a:prstClr val="black"/>
              </a:solidFill>
              <a:latin typeface="ＭＳ ゴシック" pitchFamily="49" charset="-128"/>
              <a:ea typeface="ＭＳ ゴシック" pitchFamily="49" charset="-128"/>
            </a:endParaRPr>
          </a:p>
          <a:p>
            <a:pPr>
              <a:lnSpc>
                <a:spcPct val="150000"/>
              </a:lnSpc>
            </a:pPr>
            <a:r>
              <a:rPr lang="ja-JP" altLang="en-US" sz="2000" dirty="0">
                <a:solidFill>
                  <a:prstClr val="black"/>
                </a:solidFill>
                <a:latin typeface="ＭＳ ゴシック" pitchFamily="49" charset="-128"/>
                <a:ea typeface="ＭＳ ゴシック" pitchFamily="49" charset="-128"/>
              </a:rPr>
              <a:t>　  国　庫　　</a:t>
            </a:r>
            <a:r>
              <a:rPr lang="en-US" altLang="ja-JP" sz="2000" dirty="0">
                <a:solidFill>
                  <a:prstClr val="black"/>
                </a:solidFill>
                <a:latin typeface="ＭＳ ゴシック" pitchFamily="49" charset="-128"/>
                <a:ea typeface="ＭＳ ゴシック" pitchFamily="49" charset="-128"/>
              </a:rPr>
              <a:t>: 10</a:t>
            </a:r>
            <a:r>
              <a:rPr lang="ja-JP" altLang="en-US" sz="2000" dirty="0">
                <a:solidFill>
                  <a:prstClr val="black"/>
                </a:solidFill>
                <a:latin typeface="ＭＳ ゴシック" pitchFamily="49" charset="-128"/>
                <a:ea typeface="ＭＳ ゴシック" pitchFamily="49" charset="-128"/>
              </a:rPr>
              <a:t>兆</a:t>
            </a:r>
            <a:r>
              <a:rPr lang="en-US" altLang="ja-JP" sz="2000" dirty="0">
                <a:solidFill>
                  <a:prstClr val="black"/>
                </a:solidFill>
                <a:latin typeface="ＭＳ ゴシック" pitchFamily="49" charset="-128"/>
                <a:ea typeface="ＭＳ ゴシック" pitchFamily="49" charset="-128"/>
              </a:rPr>
              <a:t>5369</a:t>
            </a:r>
            <a:r>
              <a:rPr lang="ja-JP" altLang="en-US" sz="2000" dirty="0">
                <a:solidFill>
                  <a:prstClr val="black"/>
                </a:solidFill>
                <a:latin typeface="ＭＳ ゴシック" pitchFamily="49" charset="-128"/>
                <a:ea typeface="ＭＳ ゴシック" pitchFamily="49" charset="-128"/>
              </a:rPr>
              <a:t>億円</a:t>
            </a:r>
            <a:r>
              <a:rPr lang="en-US" altLang="ja-JP" sz="2000" dirty="0">
                <a:solidFill>
                  <a:prstClr val="black"/>
                </a:solidFill>
                <a:latin typeface="ＭＳ ゴシック" pitchFamily="49" charset="-128"/>
                <a:ea typeface="ＭＳ ゴシック" pitchFamily="49" charset="-128"/>
              </a:rPr>
              <a:t>(25.8</a:t>
            </a:r>
            <a:r>
              <a:rPr lang="ja-JP" altLang="en-US" sz="2000" dirty="0">
                <a:solidFill>
                  <a:prstClr val="black"/>
                </a:solidFill>
                <a:latin typeface="ＭＳ ゴシック" pitchFamily="49" charset="-128"/>
                <a:ea typeface="ＭＳ ゴシック" pitchFamily="49" charset="-128"/>
              </a:rPr>
              <a:t>％</a:t>
            </a:r>
            <a:r>
              <a:rPr lang="en-US" altLang="ja-JP" sz="2000" dirty="0">
                <a:solidFill>
                  <a:prstClr val="black"/>
                </a:solidFill>
                <a:latin typeface="ＭＳ ゴシック" pitchFamily="49" charset="-128"/>
                <a:ea typeface="ＭＳ ゴシック" pitchFamily="49" charset="-128"/>
              </a:rPr>
              <a:t>)</a:t>
            </a:r>
          </a:p>
          <a:p>
            <a:pPr>
              <a:lnSpc>
                <a:spcPct val="150000"/>
              </a:lnSpc>
            </a:pPr>
            <a:r>
              <a:rPr lang="ja-JP" altLang="en-US" sz="2000" dirty="0">
                <a:solidFill>
                  <a:prstClr val="black"/>
                </a:solidFill>
                <a:latin typeface="ＭＳ ゴシック" pitchFamily="49" charset="-128"/>
                <a:ea typeface="ＭＳ ゴシック" pitchFamily="49" charset="-128"/>
              </a:rPr>
              <a:t>　  地　方　　</a:t>
            </a:r>
            <a:r>
              <a:rPr lang="en-US" altLang="ja-JP" sz="2000" dirty="0">
                <a:solidFill>
                  <a:prstClr val="black"/>
                </a:solidFill>
                <a:latin typeface="ＭＳ ゴシック" pitchFamily="49" charset="-128"/>
                <a:ea typeface="ＭＳ ゴシック" pitchFamily="49" charset="-128"/>
              </a:rPr>
              <a:t>:  5</a:t>
            </a:r>
            <a:r>
              <a:rPr lang="ja-JP" altLang="en-US" sz="2000" dirty="0">
                <a:solidFill>
                  <a:prstClr val="black"/>
                </a:solidFill>
                <a:latin typeface="ＭＳ ゴシック" pitchFamily="49" charset="-128"/>
                <a:ea typeface="ＭＳ ゴシック" pitchFamily="49" charset="-128"/>
              </a:rPr>
              <a:t>兆</a:t>
            </a:r>
            <a:r>
              <a:rPr lang="en-US" altLang="ja-JP" sz="2000" dirty="0">
                <a:solidFill>
                  <a:prstClr val="black"/>
                </a:solidFill>
                <a:latin typeface="ＭＳ ゴシック" pitchFamily="49" charset="-128"/>
                <a:ea typeface="ＭＳ ゴシック" pitchFamily="49" charset="-128"/>
              </a:rPr>
              <a:t>3157</a:t>
            </a:r>
            <a:r>
              <a:rPr lang="ja-JP" altLang="en-US" sz="2000" dirty="0">
                <a:solidFill>
                  <a:prstClr val="black"/>
                </a:solidFill>
                <a:latin typeface="ＭＳ ゴシック" pitchFamily="49" charset="-128"/>
                <a:ea typeface="ＭＳ ゴシック" pitchFamily="49" charset="-128"/>
              </a:rPr>
              <a:t>億円</a:t>
            </a:r>
            <a:r>
              <a:rPr lang="en-US" altLang="ja-JP" sz="2000" dirty="0">
                <a:solidFill>
                  <a:prstClr val="black"/>
                </a:solidFill>
                <a:latin typeface="ＭＳ ゴシック" pitchFamily="49" charset="-128"/>
                <a:ea typeface="ＭＳ ゴシック" pitchFamily="49" charset="-128"/>
              </a:rPr>
              <a:t>(13.0</a:t>
            </a:r>
            <a:r>
              <a:rPr lang="ja-JP" altLang="en-US" sz="2000" dirty="0">
                <a:solidFill>
                  <a:prstClr val="black"/>
                </a:solidFill>
                <a:latin typeface="ＭＳ ゴシック" pitchFamily="49" charset="-128"/>
                <a:ea typeface="ＭＳ ゴシック" pitchFamily="49" charset="-128"/>
              </a:rPr>
              <a:t>％</a:t>
            </a:r>
            <a:r>
              <a:rPr lang="en-US" altLang="ja-JP" sz="2000" dirty="0">
                <a:solidFill>
                  <a:prstClr val="black"/>
                </a:solidFill>
                <a:latin typeface="ＭＳ ゴシック" pitchFamily="49" charset="-128"/>
                <a:ea typeface="ＭＳ ゴシック" pitchFamily="49" charset="-128"/>
              </a:rPr>
              <a:t>) </a:t>
            </a:r>
          </a:p>
          <a:p>
            <a:pPr>
              <a:lnSpc>
                <a:spcPct val="150000"/>
              </a:lnSpc>
            </a:pPr>
            <a:r>
              <a:rPr lang="ja-JP" altLang="en-US" sz="2000" dirty="0">
                <a:solidFill>
                  <a:prstClr val="black"/>
                </a:solidFill>
                <a:latin typeface="ＭＳ ゴシック" pitchFamily="49" charset="-128"/>
                <a:ea typeface="ＭＳ ゴシック" pitchFamily="49" charset="-128"/>
              </a:rPr>
              <a:t>　</a:t>
            </a:r>
            <a:r>
              <a:rPr lang="ja-JP" altLang="en-US" sz="2000" dirty="0">
                <a:solidFill>
                  <a:srgbClr val="00B050"/>
                </a:solidFill>
                <a:latin typeface="ＭＳ ゴシック" pitchFamily="49" charset="-128"/>
                <a:ea typeface="ＭＳ ゴシック" pitchFamily="49" charset="-128"/>
              </a:rPr>
              <a:t>患者負担等</a:t>
            </a:r>
            <a:r>
              <a:rPr lang="en-US" altLang="ja-JP" sz="2000" dirty="0">
                <a:solidFill>
                  <a:prstClr val="black"/>
                </a:solidFill>
                <a:latin typeface="ＭＳ ゴシック" pitchFamily="49" charset="-128"/>
                <a:ea typeface="ＭＳ ゴシック" pitchFamily="49" charset="-128"/>
              </a:rPr>
              <a:t>: 5</a:t>
            </a:r>
            <a:r>
              <a:rPr lang="ja-JP" altLang="en-US" sz="2000" dirty="0">
                <a:solidFill>
                  <a:prstClr val="black"/>
                </a:solidFill>
                <a:latin typeface="ＭＳ ゴシック" pitchFamily="49" charset="-128"/>
                <a:ea typeface="ＭＳ ゴシック" pitchFamily="49" charset="-128"/>
              </a:rPr>
              <a:t>兆</a:t>
            </a:r>
            <a:r>
              <a:rPr lang="en-US" altLang="ja-JP" sz="2000" dirty="0">
                <a:solidFill>
                  <a:prstClr val="black"/>
                </a:solidFill>
                <a:latin typeface="ＭＳ ゴシック" pitchFamily="49" charset="-128"/>
                <a:ea typeface="ＭＳ ゴシック" pitchFamily="49" charset="-128"/>
              </a:rPr>
              <a:t>0806</a:t>
            </a:r>
            <a:r>
              <a:rPr lang="ja-JP" altLang="en-US" sz="2000" dirty="0">
                <a:solidFill>
                  <a:prstClr val="black"/>
                </a:solidFill>
                <a:latin typeface="ＭＳ ゴシック" pitchFamily="49" charset="-128"/>
                <a:ea typeface="ＭＳ ゴシック" pitchFamily="49" charset="-128"/>
              </a:rPr>
              <a:t>億円</a:t>
            </a:r>
            <a:r>
              <a:rPr lang="en-US" altLang="ja-JP" sz="2000" dirty="0">
                <a:solidFill>
                  <a:prstClr val="black"/>
                </a:solidFill>
                <a:latin typeface="ＭＳ ゴシック" pitchFamily="49" charset="-128"/>
                <a:ea typeface="ＭＳ ゴシック" pitchFamily="49" charset="-128"/>
              </a:rPr>
              <a:t>(12.5</a:t>
            </a:r>
            <a:r>
              <a:rPr lang="ja-JP" altLang="en-US" sz="2000" dirty="0">
                <a:solidFill>
                  <a:prstClr val="black"/>
                </a:solidFill>
                <a:latin typeface="ＭＳ ゴシック" pitchFamily="49" charset="-128"/>
                <a:ea typeface="ＭＳ ゴシック" pitchFamily="49" charset="-128"/>
              </a:rPr>
              <a:t>％</a:t>
            </a:r>
            <a:r>
              <a:rPr lang="en-US" altLang="ja-JP" sz="2000" dirty="0">
                <a:solidFill>
                  <a:prstClr val="black"/>
                </a:solidFill>
                <a:latin typeface="ＭＳ ゴシック" pitchFamily="49" charset="-128"/>
                <a:ea typeface="ＭＳ ゴシック" pitchFamily="49" charset="-128"/>
              </a:rPr>
              <a:t>)</a:t>
            </a:r>
          </a:p>
        </p:txBody>
      </p:sp>
      <p:graphicFrame>
        <p:nvGraphicFramePr>
          <p:cNvPr id="6" name="グラフ 5"/>
          <p:cNvGraphicFramePr>
            <a:graphicFrameLocks/>
          </p:cNvGraphicFramePr>
          <p:nvPr>
            <p:extLst/>
          </p:nvPr>
        </p:nvGraphicFramePr>
        <p:xfrm>
          <a:off x="5418944" y="2323234"/>
          <a:ext cx="5984800" cy="440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3694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79094" y="116632"/>
            <a:ext cx="9781673" cy="1143000"/>
          </a:xfrm>
        </p:spPr>
        <p:txBody>
          <a:bodyPr>
            <a:normAutofit/>
          </a:bodyPr>
          <a:lstStyle/>
          <a:p>
            <a:pPr eaLnBrk="1" hangingPunct="1"/>
            <a:r>
              <a:rPr lang="ja-JP" altLang="en-US" sz="3200" dirty="0">
                <a:latin typeface="+mj-ea"/>
              </a:rPr>
              <a:t>どのような疾患に医療費をどの程度使っているか？</a:t>
            </a:r>
          </a:p>
        </p:txBody>
      </p:sp>
      <p:sp>
        <p:nvSpPr>
          <p:cNvPr id="40963" name="Line 3"/>
          <p:cNvSpPr>
            <a:spLocks noChangeShapeType="1"/>
          </p:cNvSpPr>
          <p:nvPr/>
        </p:nvSpPr>
        <p:spPr bwMode="auto">
          <a:xfrm>
            <a:off x="1179094" y="1117600"/>
            <a:ext cx="8998725" cy="7144"/>
          </a:xfrm>
          <a:prstGeom prst="line">
            <a:avLst/>
          </a:prstGeom>
          <a:noFill/>
          <a:ln w="76200">
            <a:solidFill>
              <a:schemeClr val="accent1"/>
            </a:solidFill>
            <a:round/>
            <a:headEnd/>
            <a:tailEnd/>
          </a:ln>
        </p:spPr>
        <p:txBody>
          <a:bodyPr/>
          <a:lstStyle/>
          <a:p>
            <a:endParaRPr lang="ja-JP" altLang="en-US"/>
          </a:p>
        </p:txBody>
      </p:sp>
      <p:sp>
        <p:nvSpPr>
          <p:cNvPr id="40964" name="Rectangle 4"/>
          <p:cNvSpPr>
            <a:spLocks noChangeArrowheads="1"/>
          </p:cNvSpPr>
          <p:nvPr/>
        </p:nvSpPr>
        <p:spPr bwMode="auto">
          <a:xfrm>
            <a:off x="1885171" y="1340769"/>
            <a:ext cx="9075595" cy="6555641"/>
          </a:xfrm>
          <a:prstGeom prst="rect">
            <a:avLst/>
          </a:prstGeom>
          <a:noFill/>
          <a:ln w="9525">
            <a:noFill/>
            <a:miter lim="800000"/>
            <a:headEnd/>
            <a:tailEnd/>
          </a:ln>
        </p:spPr>
        <p:txBody>
          <a:bodyPr wrap="square">
            <a:spAutoFit/>
          </a:bodyPr>
          <a:lstStyle/>
          <a:p>
            <a:r>
              <a:rPr lang="ja-JP" altLang="en-US" sz="2800" dirty="0">
                <a:latin typeface="Times" charset="0"/>
                <a:ea typeface="Osaka" charset="-128"/>
              </a:rPr>
              <a:t>国民医療費 </a:t>
            </a:r>
            <a:r>
              <a:rPr lang="en-US" altLang="ja-JP" sz="2800" dirty="0">
                <a:latin typeface="Times" charset="0"/>
                <a:ea typeface="Osaka" charset="-128"/>
              </a:rPr>
              <a:t>(2014)</a:t>
            </a:r>
          </a:p>
          <a:p>
            <a:r>
              <a:rPr lang="ja-JP" altLang="en-US" sz="2800" dirty="0">
                <a:latin typeface="Times" charset="0"/>
                <a:ea typeface="Osaka" charset="-128"/>
              </a:rPr>
              <a:t>医科診療の主傷病上位</a:t>
            </a:r>
            <a:endParaRPr lang="en-US" altLang="ja-JP" sz="2800" dirty="0">
              <a:latin typeface="Times" charset="0"/>
              <a:ea typeface="Osaka" charset="-128"/>
            </a:endParaRPr>
          </a:p>
          <a:p>
            <a:r>
              <a:rPr lang="en-US" altLang="ja-JP" sz="2800" dirty="0">
                <a:latin typeface="Times" charset="0"/>
                <a:ea typeface="Osaka" charset="-128"/>
              </a:rPr>
              <a:t>		</a:t>
            </a:r>
            <a:r>
              <a:rPr lang="ja-JP" altLang="en-US" sz="2800" dirty="0">
                <a:latin typeface="Times" charset="0"/>
                <a:ea typeface="Osaka" charset="-128"/>
              </a:rPr>
              <a:t>総数</a:t>
            </a:r>
            <a:r>
              <a:rPr lang="en-US" altLang="ja-JP" sz="2800" dirty="0">
                <a:latin typeface="Times" charset="0"/>
                <a:ea typeface="Osaka" charset="-128"/>
              </a:rPr>
              <a:t>			</a:t>
            </a:r>
            <a:r>
              <a:rPr lang="ja-JP" altLang="en-US" sz="2800" dirty="0">
                <a:latin typeface="Times" charset="0"/>
                <a:ea typeface="Osaka" charset="-128"/>
              </a:rPr>
              <a:t>：</a:t>
            </a:r>
            <a:r>
              <a:rPr lang="en-US" altLang="ja-JP" sz="2800" dirty="0">
                <a:latin typeface="Times" charset="0"/>
                <a:ea typeface="Osaka" charset="-128"/>
              </a:rPr>
              <a:t>29</a:t>
            </a:r>
            <a:r>
              <a:rPr lang="ja-JP" altLang="en-US" sz="2800" dirty="0">
                <a:latin typeface="Times" charset="0"/>
                <a:ea typeface="Osaka" charset="-128"/>
              </a:rPr>
              <a:t>兆</a:t>
            </a:r>
            <a:r>
              <a:rPr lang="en-US" altLang="ja-JP" sz="2800" dirty="0">
                <a:latin typeface="Times" charset="0"/>
                <a:ea typeface="Osaka" charset="-128"/>
              </a:rPr>
              <a:t>2506</a:t>
            </a:r>
            <a:r>
              <a:rPr lang="ja-JP" altLang="en-US" sz="2800" dirty="0">
                <a:latin typeface="Times" charset="0"/>
                <a:ea typeface="Osaka" charset="-128"/>
              </a:rPr>
              <a:t>億円</a:t>
            </a:r>
          </a:p>
          <a:p>
            <a:pPr>
              <a:lnSpc>
                <a:spcPct val="120000"/>
              </a:lnSpc>
            </a:pPr>
            <a:r>
              <a:rPr lang="ja-JP" altLang="en-US" sz="2800" dirty="0">
                <a:solidFill>
                  <a:srgbClr val="333333"/>
                </a:solidFill>
                <a:latin typeface="Times" charset="0"/>
                <a:ea typeface="HG創英角ﾎﾟｯﾌﾟ体" pitchFamily="49" charset="-128"/>
              </a:rPr>
              <a:t>１位</a:t>
            </a:r>
            <a:r>
              <a:rPr lang="ja-JP" altLang="en-US" sz="2800" dirty="0">
                <a:latin typeface="Times" charset="0"/>
                <a:ea typeface="Osaka" charset="-128"/>
              </a:rPr>
              <a:t>　　</a:t>
            </a:r>
            <a:r>
              <a:rPr lang="ja-JP" altLang="en-US" sz="2800" dirty="0">
                <a:solidFill>
                  <a:srgbClr val="C00000"/>
                </a:solidFill>
                <a:latin typeface="Times" charset="0"/>
                <a:ea typeface="Osaka" charset="-128"/>
              </a:rPr>
              <a:t>循環器系の疾患</a:t>
            </a:r>
            <a:r>
              <a:rPr lang="en-US" altLang="ja-JP" sz="2800" dirty="0">
                <a:latin typeface="Times" charset="0"/>
                <a:ea typeface="Osaka" charset="-128"/>
              </a:rPr>
              <a:t>	</a:t>
            </a:r>
            <a:r>
              <a:rPr lang="ja-JP" altLang="en-US" sz="2800" dirty="0">
                <a:latin typeface="Times" charset="0"/>
                <a:ea typeface="Osaka" charset="-128"/>
              </a:rPr>
              <a:t>： </a:t>
            </a:r>
            <a:r>
              <a:rPr lang="en-US" altLang="ja-JP" sz="2800" dirty="0">
                <a:latin typeface="Times" charset="0"/>
                <a:ea typeface="Osaka" charset="-128"/>
              </a:rPr>
              <a:t>5</a:t>
            </a:r>
            <a:r>
              <a:rPr lang="ja-JP" altLang="en-US" sz="2800" dirty="0">
                <a:latin typeface="Times" charset="0"/>
                <a:ea typeface="Osaka" charset="-128"/>
              </a:rPr>
              <a:t>兆</a:t>
            </a:r>
            <a:r>
              <a:rPr lang="en-US" altLang="ja-JP" sz="2800" dirty="0">
                <a:latin typeface="Times" charset="0"/>
                <a:ea typeface="Osaka" charset="-128"/>
              </a:rPr>
              <a:t>8892</a:t>
            </a:r>
            <a:r>
              <a:rPr lang="ja-JP" altLang="en-US" sz="2800" dirty="0">
                <a:latin typeface="Times" charset="0"/>
                <a:ea typeface="Osaka" charset="-128"/>
              </a:rPr>
              <a:t>億円</a:t>
            </a:r>
            <a:r>
              <a:rPr lang="en-US" altLang="ja-JP" sz="2800" dirty="0">
                <a:latin typeface="Times" charset="0"/>
                <a:ea typeface="Osaka" charset="-128"/>
              </a:rPr>
              <a:t>(20.1</a:t>
            </a:r>
            <a:r>
              <a:rPr lang="ja-JP" altLang="en-US" sz="2800" dirty="0">
                <a:latin typeface="Times" charset="0"/>
                <a:ea typeface="Osaka" charset="-128"/>
              </a:rPr>
              <a:t>％</a:t>
            </a:r>
            <a:r>
              <a:rPr lang="en-US" altLang="ja-JP" sz="2800" dirty="0">
                <a:latin typeface="Times" charset="0"/>
                <a:ea typeface="Osaka" charset="-128"/>
              </a:rPr>
              <a:t>) </a:t>
            </a:r>
          </a:p>
          <a:p>
            <a:pPr>
              <a:lnSpc>
                <a:spcPct val="120000"/>
              </a:lnSpc>
            </a:pPr>
            <a:r>
              <a:rPr lang="ja-JP" altLang="en-US" sz="2800" dirty="0">
                <a:solidFill>
                  <a:srgbClr val="333333"/>
                </a:solidFill>
                <a:latin typeface="Times" charset="0"/>
                <a:ea typeface="HG創英角ﾎﾟｯﾌﾟ体" pitchFamily="49" charset="-128"/>
              </a:rPr>
              <a:t>２位</a:t>
            </a:r>
            <a:r>
              <a:rPr lang="ja-JP" altLang="en-US" sz="2800" dirty="0">
                <a:latin typeface="Times" charset="0"/>
                <a:ea typeface="Osaka" charset="-128"/>
              </a:rPr>
              <a:t>　　</a:t>
            </a:r>
            <a:r>
              <a:rPr lang="ja-JP" altLang="en-US" sz="2800" dirty="0">
                <a:solidFill>
                  <a:srgbClr val="0070C0"/>
                </a:solidFill>
                <a:latin typeface="Times" charset="0"/>
                <a:ea typeface="Osaka" charset="-128"/>
              </a:rPr>
              <a:t>新生物</a:t>
            </a:r>
            <a:r>
              <a:rPr lang="ja-JP" altLang="en-US" sz="2800" dirty="0">
                <a:latin typeface="Times" charset="0"/>
                <a:ea typeface="Osaka" charset="-128"/>
              </a:rPr>
              <a:t>		　 </a:t>
            </a:r>
            <a:r>
              <a:rPr lang="en-US" altLang="ja-JP" sz="2800" dirty="0">
                <a:latin typeface="Times" charset="0"/>
                <a:ea typeface="Osaka" charset="-128"/>
              </a:rPr>
              <a:t>	</a:t>
            </a:r>
            <a:r>
              <a:rPr lang="ja-JP" altLang="en-US" sz="2800" dirty="0">
                <a:latin typeface="Times" charset="0"/>
                <a:ea typeface="Osaka" charset="-128"/>
              </a:rPr>
              <a:t>： </a:t>
            </a:r>
            <a:r>
              <a:rPr lang="en-US" altLang="ja-JP" sz="2800" dirty="0">
                <a:latin typeface="Times" charset="0"/>
                <a:ea typeface="Osaka" charset="-128"/>
              </a:rPr>
              <a:t>3</a:t>
            </a:r>
            <a:r>
              <a:rPr lang="ja-JP" altLang="en-US" sz="2800" dirty="0">
                <a:latin typeface="Times" charset="0"/>
                <a:ea typeface="Osaka" charset="-128"/>
              </a:rPr>
              <a:t>兆</a:t>
            </a:r>
            <a:r>
              <a:rPr lang="en-US" altLang="ja-JP" sz="2800" dirty="0">
                <a:latin typeface="Times" charset="0"/>
                <a:ea typeface="Osaka" charset="-128"/>
              </a:rPr>
              <a:t>9637</a:t>
            </a:r>
            <a:r>
              <a:rPr lang="ja-JP" altLang="en-US" sz="2800" dirty="0">
                <a:latin typeface="Times" charset="0"/>
                <a:ea typeface="Osaka" charset="-128"/>
              </a:rPr>
              <a:t>億円</a:t>
            </a:r>
            <a:r>
              <a:rPr lang="en-US" altLang="ja-JP" sz="2800" dirty="0">
                <a:latin typeface="Times" charset="0"/>
                <a:ea typeface="Osaka" charset="-128"/>
              </a:rPr>
              <a:t>(13.6</a:t>
            </a:r>
            <a:r>
              <a:rPr lang="ja-JP" altLang="en-US" sz="2800" dirty="0">
                <a:latin typeface="Times" charset="0"/>
                <a:ea typeface="Osaka" charset="-128"/>
              </a:rPr>
              <a:t>％</a:t>
            </a:r>
            <a:r>
              <a:rPr lang="en-US" altLang="ja-JP" sz="2800" dirty="0">
                <a:latin typeface="Times" charset="0"/>
                <a:ea typeface="Osaka" charset="-128"/>
              </a:rPr>
              <a:t>) </a:t>
            </a:r>
          </a:p>
          <a:p>
            <a:pPr>
              <a:lnSpc>
                <a:spcPct val="120000"/>
              </a:lnSpc>
            </a:pPr>
            <a:r>
              <a:rPr lang="ja-JP" altLang="en-US" sz="2800" dirty="0">
                <a:solidFill>
                  <a:srgbClr val="333333"/>
                </a:solidFill>
                <a:latin typeface="Times" charset="0"/>
                <a:ea typeface="HG創英角ﾎﾟｯﾌﾟ体" pitchFamily="49" charset="-128"/>
              </a:rPr>
              <a:t>３位</a:t>
            </a:r>
            <a:r>
              <a:rPr lang="ja-JP" altLang="en-US" sz="2800" dirty="0">
                <a:latin typeface="Times" charset="0"/>
                <a:ea typeface="Osaka" charset="-128"/>
              </a:rPr>
              <a:t>　　筋骨格及び結合織</a:t>
            </a:r>
            <a:r>
              <a:rPr lang="en-US" altLang="ja-JP" sz="2800" dirty="0">
                <a:latin typeface="Times" charset="0"/>
                <a:ea typeface="Osaka" charset="-128"/>
              </a:rPr>
              <a:t>	</a:t>
            </a:r>
            <a:r>
              <a:rPr lang="ja-JP" altLang="en-US" sz="2800" dirty="0">
                <a:latin typeface="Times" charset="0"/>
                <a:ea typeface="Osaka" charset="-128"/>
              </a:rPr>
              <a:t>： </a:t>
            </a:r>
            <a:r>
              <a:rPr lang="en-US" altLang="ja-JP" sz="2800" dirty="0">
                <a:latin typeface="Times" charset="0"/>
                <a:ea typeface="Osaka" charset="-128"/>
              </a:rPr>
              <a:t>2</a:t>
            </a:r>
            <a:r>
              <a:rPr lang="ja-JP" altLang="en-US" sz="2800" dirty="0">
                <a:latin typeface="Times" charset="0"/>
                <a:ea typeface="Osaka" charset="-128"/>
              </a:rPr>
              <a:t>兆</a:t>
            </a:r>
            <a:r>
              <a:rPr lang="en-US" altLang="ja-JP" sz="2800" dirty="0">
                <a:latin typeface="Times" charset="0"/>
                <a:ea typeface="Osaka" charset="-128"/>
              </a:rPr>
              <a:t>2847</a:t>
            </a:r>
            <a:r>
              <a:rPr lang="ja-JP" altLang="en-US" sz="2800" dirty="0">
                <a:latin typeface="Times" charset="0"/>
                <a:ea typeface="Osaka" charset="-128"/>
              </a:rPr>
              <a:t>億円</a:t>
            </a:r>
            <a:r>
              <a:rPr lang="en-US" altLang="ja-JP" sz="2800" dirty="0">
                <a:latin typeface="Times" charset="0"/>
                <a:ea typeface="Osaka" charset="-128"/>
              </a:rPr>
              <a:t>(  7.8</a:t>
            </a:r>
            <a:r>
              <a:rPr lang="ja-JP" altLang="en-US" sz="2800" dirty="0">
                <a:latin typeface="Times" charset="0"/>
                <a:ea typeface="Osaka" charset="-128"/>
              </a:rPr>
              <a:t>％</a:t>
            </a:r>
            <a:r>
              <a:rPr lang="en-US" altLang="ja-JP" sz="2800" dirty="0">
                <a:latin typeface="Times" charset="0"/>
                <a:ea typeface="Osaka" charset="-128"/>
              </a:rPr>
              <a:t>) </a:t>
            </a:r>
          </a:p>
          <a:p>
            <a:pPr>
              <a:lnSpc>
                <a:spcPct val="120000"/>
              </a:lnSpc>
            </a:pPr>
            <a:r>
              <a:rPr lang="ja-JP" altLang="en-US" sz="2800" dirty="0">
                <a:solidFill>
                  <a:srgbClr val="333333"/>
                </a:solidFill>
                <a:latin typeface="Times" charset="0"/>
                <a:ea typeface="HG創英角ﾎﾟｯﾌﾟ体" pitchFamily="49" charset="-128"/>
              </a:rPr>
              <a:t>４位</a:t>
            </a:r>
            <a:r>
              <a:rPr lang="ja-JP" altLang="en-US" sz="2800" dirty="0">
                <a:latin typeface="Times" charset="0"/>
                <a:ea typeface="Osaka" charset="-128"/>
              </a:rPr>
              <a:t>　　呼吸器系の疾患</a:t>
            </a:r>
            <a:r>
              <a:rPr lang="en-US" altLang="ja-JP" sz="2800" dirty="0">
                <a:latin typeface="Times" charset="0"/>
                <a:ea typeface="Osaka" charset="-128"/>
              </a:rPr>
              <a:t>	</a:t>
            </a:r>
            <a:r>
              <a:rPr lang="ja-JP" altLang="en-US" sz="2800" dirty="0">
                <a:latin typeface="Times" charset="0"/>
                <a:ea typeface="Osaka" charset="-128"/>
              </a:rPr>
              <a:t>： </a:t>
            </a:r>
            <a:r>
              <a:rPr lang="en-US" altLang="ja-JP" sz="2800" dirty="0">
                <a:latin typeface="Times" charset="0"/>
                <a:ea typeface="Osaka" charset="-128"/>
              </a:rPr>
              <a:t>2</a:t>
            </a:r>
            <a:r>
              <a:rPr lang="ja-JP" altLang="en-US" sz="2800" dirty="0">
                <a:latin typeface="Times" charset="0"/>
                <a:ea typeface="Osaka" charset="-128"/>
              </a:rPr>
              <a:t>兆</a:t>
            </a:r>
            <a:r>
              <a:rPr lang="en-US" altLang="ja-JP" sz="2800" dirty="0">
                <a:latin typeface="Times" charset="0"/>
                <a:ea typeface="Osaka" charset="-128"/>
              </a:rPr>
              <a:t>1772</a:t>
            </a:r>
            <a:r>
              <a:rPr lang="ja-JP" altLang="en-US" sz="2800" dirty="0">
                <a:latin typeface="Times" charset="0"/>
                <a:ea typeface="Osaka" charset="-128"/>
              </a:rPr>
              <a:t>億円</a:t>
            </a:r>
            <a:r>
              <a:rPr lang="en-US" altLang="ja-JP" sz="2800" dirty="0">
                <a:latin typeface="Times" charset="0"/>
                <a:ea typeface="Osaka" charset="-128"/>
              </a:rPr>
              <a:t>(  7.4</a:t>
            </a:r>
            <a:r>
              <a:rPr lang="ja-JP" altLang="en-US" sz="2800" dirty="0">
                <a:latin typeface="Times" charset="0"/>
                <a:ea typeface="Osaka" charset="-128"/>
              </a:rPr>
              <a:t>％</a:t>
            </a:r>
            <a:r>
              <a:rPr lang="en-US" altLang="ja-JP" sz="2800" dirty="0">
                <a:latin typeface="Times" charset="0"/>
                <a:ea typeface="Osaka" charset="-128"/>
              </a:rPr>
              <a:t>) </a:t>
            </a:r>
          </a:p>
          <a:p>
            <a:pPr>
              <a:lnSpc>
                <a:spcPct val="120000"/>
              </a:lnSpc>
            </a:pPr>
            <a:r>
              <a:rPr lang="ja-JP" altLang="en-US" sz="2800" dirty="0">
                <a:solidFill>
                  <a:srgbClr val="333333"/>
                </a:solidFill>
                <a:latin typeface="Times" charset="0"/>
                <a:ea typeface="HG創英角ﾎﾟｯﾌﾟ体" pitchFamily="49" charset="-128"/>
              </a:rPr>
              <a:t>５位</a:t>
            </a:r>
            <a:r>
              <a:rPr lang="ja-JP" altLang="en-US" sz="2800" dirty="0">
                <a:latin typeface="Times" charset="0"/>
                <a:ea typeface="Osaka" charset="-128"/>
              </a:rPr>
              <a:t>　　損傷、中毒、外因</a:t>
            </a:r>
            <a:r>
              <a:rPr lang="en-US" altLang="ja-JP" sz="2800" dirty="0">
                <a:latin typeface="Times" charset="0"/>
                <a:ea typeface="Osaka" charset="-128"/>
              </a:rPr>
              <a:t>	</a:t>
            </a:r>
            <a:r>
              <a:rPr lang="ja-JP" altLang="en-US" sz="2800" dirty="0">
                <a:latin typeface="Times" charset="0"/>
                <a:ea typeface="Osaka" charset="-128"/>
              </a:rPr>
              <a:t>： </a:t>
            </a:r>
            <a:r>
              <a:rPr lang="en-US" altLang="ja-JP" sz="2800" dirty="0">
                <a:latin typeface="Times" charset="0"/>
                <a:ea typeface="Osaka" charset="-128"/>
              </a:rPr>
              <a:t>2</a:t>
            </a:r>
            <a:r>
              <a:rPr lang="ja-JP" altLang="en-US" sz="2800" dirty="0">
                <a:latin typeface="Times" charset="0"/>
                <a:ea typeface="Osaka" charset="-128"/>
              </a:rPr>
              <a:t>兆</a:t>
            </a:r>
            <a:r>
              <a:rPr lang="en-US" altLang="ja-JP" sz="2800" dirty="0">
                <a:latin typeface="Times" charset="0"/>
                <a:ea typeface="Osaka" charset="-128"/>
              </a:rPr>
              <a:t>1667</a:t>
            </a:r>
            <a:r>
              <a:rPr lang="ja-JP" altLang="en-US" sz="2800" dirty="0">
                <a:latin typeface="Times" charset="0"/>
                <a:ea typeface="Osaka" charset="-128"/>
              </a:rPr>
              <a:t>億円</a:t>
            </a:r>
            <a:r>
              <a:rPr lang="en-US" altLang="ja-JP" sz="2800" dirty="0">
                <a:latin typeface="Times" charset="0"/>
                <a:ea typeface="Osaka" charset="-128"/>
              </a:rPr>
              <a:t>(</a:t>
            </a:r>
            <a:r>
              <a:rPr lang="ja-JP" altLang="en-US" sz="2800" dirty="0">
                <a:latin typeface="Times" charset="0"/>
                <a:ea typeface="Osaka" charset="-128"/>
              </a:rPr>
              <a:t>  </a:t>
            </a:r>
            <a:r>
              <a:rPr lang="en-US" altLang="ja-JP" sz="2800" dirty="0">
                <a:latin typeface="Times" charset="0"/>
                <a:ea typeface="Osaka" charset="-128"/>
              </a:rPr>
              <a:t>7.4</a:t>
            </a:r>
            <a:r>
              <a:rPr lang="ja-JP" altLang="en-US" sz="2800" dirty="0">
                <a:latin typeface="Times" charset="0"/>
                <a:ea typeface="Osaka" charset="-128"/>
              </a:rPr>
              <a:t>％</a:t>
            </a:r>
            <a:r>
              <a:rPr lang="en-US" altLang="ja-JP" sz="2800" dirty="0">
                <a:latin typeface="Times" charset="0"/>
                <a:ea typeface="Osaka" charset="-128"/>
              </a:rPr>
              <a:t>)</a:t>
            </a:r>
          </a:p>
          <a:p>
            <a:pPr>
              <a:lnSpc>
                <a:spcPct val="120000"/>
              </a:lnSpc>
            </a:pPr>
            <a:r>
              <a:rPr lang="ja-JP" altLang="en-US" sz="2800" dirty="0">
                <a:solidFill>
                  <a:srgbClr val="333333"/>
                </a:solidFill>
                <a:latin typeface="Times" charset="0"/>
                <a:ea typeface="HG創英角ﾎﾟｯﾌﾟ体" pitchFamily="49" charset="-128"/>
              </a:rPr>
              <a:t>６位</a:t>
            </a:r>
            <a:r>
              <a:rPr lang="ja-JP" altLang="en-US" sz="2800" dirty="0">
                <a:latin typeface="Times" charset="0"/>
                <a:ea typeface="Osaka" charset="-128"/>
              </a:rPr>
              <a:t>　　腎尿路生殖系</a:t>
            </a:r>
            <a:r>
              <a:rPr lang="en-US" altLang="ja-JP" sz="2800" dirty="0">
                <a:latin typeface="Times" charset="0"/>
                <a:ea typeface="Osaka" charset="-128"/>
              </a:rPr>
              <a:t>		</a:t>
            </a:r>
            <a:r>
              <a:rPr lang="ja-JP" altLang="en-US" sz="2800" dirty="0">
                <a:latin typeface="Times" charset="0"/>
                <a:ea typeface="Osaka" charset="-128"/>
              </a:rPr>
              <a:t>： </a:t>
            </a:r>
            <a:r>
              <a:rPr lang="en-US" altLang="ja-JP" sz="2800" dirty="0">
                <a:latin typeface="Times" charset="0"/>
                <a:ea typeface="Osaka" charset="-128"/>
              </a:rPr>
              <a:t>2</a:t>
            </a:r>
            <a:r>
              <a:rPr lang="ja-JP" altLang="en-US" sz="2800" dirty="0">
                <a:latin typeface="Times" charset="0"/>
                <a:ea typeface="Osaka" charset="-128"/>
              </a:rPr>
              <a:t>兆</a:t>
            </a:r>
            <a:r>
              <a:rPr lang="en-US" altLang="ja-JP" sz="2800" dirty="0">
                <a:latin typeface="Times" charset="0"/>
                <a:ea typeface="Osaka" charset="-128"/>
              </a:rPr>
              <a:t>1085</a:t>
            </a:r>
            <a:r>
              <a:rPr lang="ja-JP" altLang="en-US" sz="2800" dirty="0">
                <a:latin typeface="Times" charset="0"/>
                <a:ea typeface="Osaka" charset="-128"/>
              </a:rPr>
              <a:t>億円</a:t>
            </a:r>
            <a:r>
              <a:rPr lang="en-US" altLang="ja-JP" sz="2800" dirty="0">
                <a:latin typeface="Times" charset="0"/>
                <a:ea typeface="Osaka" charset="-128"/>
              </a:rPr>
              <a:t>(</a:t>
            </a:r>
            <a:r>
              <a:rPr lang="ja-JP" altLang="en-US" sz="2800" dirty="0">
                <a:latin typeface="Times" charset="0"/>
                <a:ea typeface="Osaka" charset="-128"/>
              </a:rPr>
              <a:t>  </a:t>
            </a:r>
            <a:r>
              <a:rPr lang="en-US" altLang="ja-JP" sz="2800" dirty="0">
                <a:latin typeface="Times" charset="0"/>
                <a:ea typeface="Osaka" charset="-128"/>
              </a:rPr>
              <a:t>7.2</a:t>
            </a:r>
            <a:r>
              <a:rPr lang="ja-JP" altLang="en-US" sz="2800" dirty="0">
                <a:latin typeface="Times" charset="0"/>
                <a:ea typeface="Osaka" charset="-128"/>
              </a:rPr>
              <a:t>％</a:t>
            </a:r>
            <a:r>
              <a:rPr lang="en-US" altLang="ja-JP" sz="2800" dirty="0">
                <a:latin typeface="Times" charset="0"/>
                <a:ea typeface="Osaka" charset="-128"/>
              </a:rPr>
              <a:t>)</a:t>
            </a:r>
          </a:p>
          <a:p>
            <a:pPr>
              <a:lnSpc>
                <a:spcPct val="120000"/>
              </a:lnSpc>
            </a:pPr>
            <a:r>
              <a:rPr lang="ja-JP" altLang="en-US" sz="2800" dirty="0">
                <a:solidFill>
                  <a:srgbClr val="333333"/>
                </a:solidFill>
                <a:latin typeface="Times" charset="0"/>
                <a:ea typeface="HG創英角ﾎﾟｯﾌﾟ体" pitchFamily="49" charset="-128"/>
              </a:rPr>
              <a:t>７位</a:t>
            </a:r>
            <a:r>
              <a:rPr lang="ja-JP" altLang="en-US" sz="2800" dirty="0">
                <a:latin typeface="Times" charset="0"/>
                <a:ea typeface="Osaka" charset="-128"/>
              </a:rPr>
              <a:t>　　内分泌・栄養・代謝</a:t>
            </a:r>
            <a:r>
              <a:rPr lang="en-US" altLang="ja-JP" sz="2800" dirty="0">
                <a:latin typeface="Times" charset="0"/>
                <a:ea typeface="Osaka" charset="-128"/>
              </a:rPr>
              <a:t>	</a:t>
            </a:r>
            <a:r>
              <a:rPr lang="ja-JP" altLang="en-US" sz="2800" dirty="0">
                <a:latin typeface="Times" charset="0"/>
                <a:ea typeface="Osaka" charset="-128"/>
              </a:rPr>
              <a:t>： </a:t>
            </a:r>
            <a:r>
              <a:rPr lang="en-US" altLang="ja-JP" sz="2800" dirty="0">
                <a:latin typeface="Times" charset="0"/>
                <a:ea typeface="Osaka" charset="-128"/>
              </a:rPr>
              <a:t>2</a:t>
            </a:r>
            <a:r>
              <a:rPr lang="ja-JP" altLang="en-US" sz="2800" dirty="0">
                <a:latin typeface="Times" charset="0"/>
                <a:ea typeface="Osaka" charset="-128"/>
              </a:rPr>
              <a:t>兆</a:t>
            </a:r>
            <a:r>
              <a:rPr lang="en-US" altLang="ja-JP" sz="2800" dirty="0">
                <a:latin typeface="Times" charset="0"/>
                <a:ea typeface="Osaka" charset="-128"/>
              </a:rPr>
              <a:t>0147</a:t>
            </a:r>
            <a:r>
              <a:rPr lang="ja-JP" altLang="en-US" sz="2800" dirty="0">
                <a:latin typeface="Times" charset="0"/>
                <a:ea typeface="Osaka" charset="-128"/>
              </a:rPr>
              <a:t>億円</a:t>
            </a:r>
            <a:r>
              <a:rPr lang="en-US" altLang="ja-JP" sz="2800" dirty="0">
                <a:latin typeface="Times" charset="0"/>
                <a:ea typeface="Osaka" charset="-128"/>
              </a:rPr>
              <a:t>(  6.9</a:t>
            </a:r>
            <a:r>
              <a:rPr lang="ja-JP" altLang="en-US" sz="2800" dirty="0">
                <a:latin typeface="Times" charset="0"/>
                <a:ea typeface="Osaka" charset="-128"/>
              </a:rPr>
              <a:t>％</a:t>
            </a:r>
            <a:r>
              <a:rPr lang="en-US" altLang="ja-JP" sz="2800" dirty="0">
                <a:latin typeface="Times" charset="0"/>
                <a:ea typeface="Osaka" charset="-128"/>
              </a:rPr>
              <a:t>) </a:t>
            </a:r>
          </a:p>
          <a:p>
            <a:pPr>
              <a:lnSpc>
                <a:spcPct val="120000"/>
              </a:lnSpc>
            </a:pPr>
            <a:endParaRPr lang="en-US" altLang="ja-JP" sz="2800" dirty="0">
              <a:latin typeface="Times" charset="0"/>
              <a:ea typeface="Osaka" charset="-128"/>
            </a:endParaRPr>
          </a:p>
          <a:p>
            <a:pPr>
              <a:lnSpc>
                <a:spcPct val="120000"/>
              </a:lnSpc>
            </a:pPr>
            <a:endParaRPr lang="en-US" altLang="ja-JP" sz="2800" dirty="0">
              <a:latin typeface="Times" charset="0"/>
              <a:ea typeface="Osaka" charset="-128"/>
            </a:endParaRPr>
          </a:p>
          <a:p>
            <a:pPr>
              <a:lnSpc>
                <a:spcPct val="120000"/>
              </a:lnSpc>
            </a:pPr>
            <a:endParaRPr lang="en-US" altLang="ja-JP" sz="2800" dirty="0">
              <a:latin typeface="Times" charset="0"/>
              <a:ea typeface="Osaka" charset="-128"/>
            </a:endParaRPr>
          </a:p>
        </p:txBody>
      </p:sp>
    </p:spTree>
    <p:extLst>
      <p:ext uri="{BB962C8B-B14F-4D97-AF65-F5344CB8AC3E}">
        <p14:creationId xmlns:p14="http://schemas.microsoft.com/office/powerpoint/2010/main" val="3955488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10000" y="3105836"/>
            <a:ext cx="4572000" cy="646331"/>
          </a:xfrm>
          <a:prstGeom prst="rect">
            <a:avLst/>
          </a:prstGeom>
        </p:spPr>
        <p:txBody>
          <a:bodyPr>
            <a:spAutoFit/>
          </a:bodyPr>
          <a:lstStyle/>
          <a:p>
            <a:endParaRPr lang="ja-JP" altLang="en-US" dirty="0"/>
          </a:p>
          <a:p>
            <a:endParaRPr lang="ja-JP" altLang="en-US" dirty="0"/>
          </a:p>
        </p:txBody>
      </p:sp>
      <p:pic>
        <p:nvPicPr>
          <p:cNvPr id="1026" name="Picture 2" descr="http://www2.ttcn.ne.jp/honkawa/images/189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400" y="94614"/>
            <a:ext cx="9918700" cy="6661786"/>
          </a:xfrm>
          <a:prstGeom prst="rect">
            <a:avLst/>
          </a:prstGeom>
          <a:solidFill>
            <a:schemeClr val="accent2"/>
          </a:solidFill>
          <a:extLst/>
        </p:spPr>
      </p:pic>
      <p:sp>
        <p:nvSpPr>
          <p:cNvPr id="3" name="左矢印 2"/>
          <p:cNvSpPr/>
          <p:nvPr/>
        </p:nvSpPr>
        <p:spPr>
          <a:xfrm>
            <a:off x="7307312" y="4204072"/>
            <a:ext cx="720080"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ボックス 1"/>
          <p:cNvSpPr txBox="1"/>
          <p:nvPr/>
        </p:nvSpPr>
        <p:spPr>
          <a:xfrm>
            <a:off x="8528546" y="4019406"/>
            <a:ext cx="685800" cy="400110"/>
          </a:xfrm>
          <a:prstGeom prst="rect">
            <a:avLst/>
          </a:prstGeom>
          <a:noFill/>
        </p:spPr>
        <p:txBody>
          <a:bodyPr wrap="square" rtlCol="0">
            <a:spAutoFit/>
          </a:bodyPr>
          <a:lstStyle/>
          <a:p>
            <a:r>
              <a:rPr kumimoji="1" lang="en-US" altLang="ja-JP" sz="2000" dirty="0">
                <a:solidFill>
                  <a:srgbClr val="C00000"/>
                </a:solidFill>
              </a:rPr>
              <a:t>8.5</a:t>
            </a:r>
            <a:endParaRPr kumimoji="1" lang="ja-JP" altLang="en-US" sz="2000" dirty="0">
              <a:solidFill>
                <a:srgbClr val="C00000"/>
              </a:solidFill>
            </a:endParaRPr>
          </a:p>
        </p:txBody>
      </p:sp>
    </p:spTree>
    <p:extLst>
      <p:ext uri="{BB962C8B-B14F-4D97-AF65-F5344CB8AC3E}">
        <p14:creationId xmlns:p14="http://schemas.microsoft.com/office/powerpoint/2010/main" val="834140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108196"/>
            <a:ext cx="10210800" cy="6691543"/>
          </a:xfrm>
          <a:prstGeom prst="rect">
            <a:avLst/>
          </a:prstGeom>
        </p:spPr>
      </p:pic>
      <p:sp>
        <p:nvSpPr>
          <p:cNvPr id="3" name="左矢印 2"/>
          <p:cNvSpPr/>
          <p:nvPr/>
        </p:nvSpPr>
        <p:spPr>
          <a:xfrm>
            <a:off x="8424912" y="1168772"/>
            <a:ext cx="720080"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p:cNvSpPr txBox="1"/>
          <p:nvPr/>
        </p:nvSpPr>
        <p:spPr>
          <a:xfrm>
            <a:off x="9398000" y="1020110"/>
            <a:ext cx="673100" cy="400110"/>
          </a:xfrm>
          <a:prstGeom prst="rect">
            <a:avLst/>
          </a:prstGeom>
          <a:noFill/>
        </p:spPr>
        <p:txBody>
          <a:bodyPr wrap="square" rtlCol="0">
            <a:spAutoFit/>
          </a:bodyPr>
          <a:lstStyle/>
          <a:p>
            <a:r>
              <a:rPr kumimoji="1" lang="en-US" altLang="ja-JP" sz="2000" dirty="0">
                <a:solidFill>
                  <a:srgbClr val="C00000"/>
                </a:solidFill>
              </a:rPr>
              <a:t>11.2</a:t>
            </a:r>
            <a:endParaRPr kumimoji="1" lang="ja-JP" altLang="en-US" sz="2000" dirty="0">
              <a:solidFill>
                <a:srgbClr val="C00000"/>
              </a:solidFill>
            </a:endParaRPr>
          </a:p>
        </p:txBody>
      </p:sp>
    </p:spTree>
    <p:extLst>
      <p:ext uri="{BB962C8B-B14F-4D97-AF65-F5344CB8AC3E}">
        <p14:creationId xmlns:p14="http://schemas.microsoft.com/office/powerpoint/2010/main" val="3642813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19325"/>
            <a:ext cx="10515600" cy="1325563"/>
          </a:xfrm>
        </p:spPr>
        <p:txBody>
          <a:bodyPr/>
          <a:lstStyle/>
          <a:p>
            <a:pPr algn="ctr"/>
            <a:r>
              <a:rPr kumimoji="1" lang="ja-JP" altLang="en-US" dirty="0"/>
              <a:t>医療保険制度</a:t>
            </a: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241497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日本の医療保険制度の特徴</a:t>
            </a:r>
          </a:p>
        </p:txBody>
      </p:sp>
      <p:sp>
        <p:nvSpPr>
          <p:cNvPr id="3" name="コンテンツ プレースホルダー 2"/>
          <p:cNvSpPr>
            <a:spLocks noGrp="1"/>
          </p:cNvSpPr>
          <p:nvPr>
            <p:ph idx="1"/>
          </p:nvPr>
        </p:nvSpPr>
        <p:spPr/>
        <p:txBody>
          <a:bodyPr>
            <a:normAutofit lnSpcReduction="10000"/>
          </a:bodyPr>
          <a:lstStyle/>
          <a:p>
            <a:r>
              <a:rPr kumimoji="1" lang="ja-JP" altLang="en-US" dirty="0"/>
              <a:t>公的保険制度のよる国民皆保険</a:t>
            </a:r>
            <a:endParaRPr lang="en-US" altLang="ja-JP" dirty="0"/>
          </a:p>
          <a:p>
            <a:r>
              <a:rPr lang="ja-JP" altLang="en-US" dirty="0"/>
              <a:t>フリーアクセス</a:t>
            </a:r>
            <a:endParaRPr kumimoji="1" lang="en-US" altLang="ja-JP" dirty="0"/>
          </a:p>
          <a:p>
            <a:r>
              <a:rPr lang="ja-JP" altLang="en-US" dirty="0"/>
              <a:t>被用者保険と地域保険（国民健康保険、後期高齢者医療制度）</a:t>
            </a:r>
            <a:endParaRPr lang="en-US" altLang="ja-JP" dirty="0"/>
          </a:p>
          <a:p>
            <a:r>
              <a:rPr kumimoji="1" lang="ja-JP" altLang="en-US" dirty="0"/>
              <a:t>保険料は給料や所得に応じている、雇用主の一部負担</a:t>
            </a:r>
            <a:endParaRPr kumimoji="1" lang="en-US" altLang="ja-JP" dirty="0"/>
          </a:p>
          <a:p>
            <a:r>
              <a:rPr kumimoji="1" lang="ja-JP" altLang="en-US" dirty="0"/>
              <a:t>現物給付、出来高払い（一部定額制）</a:t>
            </a:r>
            <a:endParaRPr kumimoji="1" lang="en-US" altLang="ja-JP" dirty="0"/>
          </a:p>
          <a:p>
            <a:r>
              <a:rPr lang="ja-JP" altLang="en-US" dirty="0"/>
              <a:t>診療報酬制度により全国一律の料金</a:t>
            </a:r>
            <a:endParaRPr lang="en-US" altLang="ja-JP" dirty="0"/>
          </a:p>
          <a:p>
            <a:r>
              <a:rPr kumimoji="1" lang="ja-JP" altLang="en-US" dirty="0"/>
              <a:t>一部負担金、公費制度、高額療養費払い</a:t>
            </a:r>
            <a:endParaRPr kumimoji="1" lang="en-US" altLang="ja-JP" dirty="0"/>
          </a:p>
          <a:p>
            <a:r>
              <a:rPr lang="ja-JP" altLang="en-US" dirty="0"/>
              <a:t>受診回数、診療内容に制限なし</a:t>
            </a:r>
            <a:endParaRPr kumimoji="1" lang="en-US" altLang="ja-JP" dirty="0"/>
          </a:p>
          <a:p>
            <a:r>
              <a:rPr lang="ja-JP" altLang="en-US" dirty="0"/>
              <a:t>混合診療の禁止</a:t>
            </a:r>
            <a:endParaRPr kumimoji="1" lang="ja-JP" altLang="en-US" dirty="0"/>
          </a:p>
        </p:txBody>
      </p:sp>
    </p:spTree>
    <p:extLst>
      <p:ext uri="{BB962C8B-B14F-4D97-AF65-F5344CB8AC3E}">
        <p14:creationId xmlns:p14="http://schemas.microsoft.com/office/powerpoint/2010/main" val="304036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地方衛生研究所設置要綱</a:t>
            </a:r>
            <a:r>
              <a:rPr lang="ja-JP" altLang="en-US" sz="3200" dirty="0"/>
              <a:t>（厚生事務次官通知）</a:t>
            </a:r>
            <a:endParaRPr kumimoji="1" lang="ja-JP" altLang="en-US" sz="3200" dirty="0"/>
          </a:p>
        </p:txBody>
      </p:sp>
      <p:sp>
        <p:nvSpPr>
          <p:cNvPr id="3" name="コンテンツ プレースホルダー 2"/>
          <p:cNvSpPr>
            <a:spLocks noGrp="1"/>
          </p:cNvSpPr>
          <p:nvPr>
            <p:ph idx="1"/>
          </p:nvPr>
        </p:nvSpPr>
        <p:spPr/>
        <p:txBody>
          <a:bodyPr>
            <a:normAutofit/>
          </a:bodyPr>
          <a:lstStyle/>
          <a:p>
            <a:pPr marL="0" indent="0">
              <a:lnSpc>
                <a:spcPct val="150000"/>
              </a:lnSpc>
              <a:buNone/>
            </a:pPr>
            <a:r>
              <a:rPr lang="ja-JP" altLang="ja-JP" dirty="0"/>
              <a:t>１　設置の目的</a:t>
            </a:r>
            <a:endParaRPr lang="en-US" altLang="ja-JP" dirty="0"/>
          </a:p>
          <a:p>
            <a:pPr>
              <a:lnSpc>
                <a:spcPct val="150000"/>
              </a:lnSpc>
            </a:pPr>
            <a:r>
              <a:rPr lang="ja-JP" altLang="ja-JP" dirty="0"/>
              <a:t>地方衛生研究所は、地域保健対策を効果的に推進し、公衆衛生の向上及び増進を図るため、都道府県又は指定都市における科学的かつ技術的中核として、関係行政部局、保健所等と緊密な連携の下に、</a:t>
            </a:r>
            <a:r>
              <a:rPr lang="ja-JP" altLang="ja-JP" dirty="0">
                <a:solidFill>
                  <a:srgbClr val="C00000"/>
                </a:solidFill>
              </a:rPr>
              <a:t>調査研究</a:t>
            </a:r>
            <a:r>
              <a:rPr lang="ja-JP" altLang="ja-JP" dirty="0"/>
              <a:t>、</a:t>
            </a:r>
            <a:r>
              <a:rPr lang="ja-JP" altLang="ja-JP" dirty="0">
                <a:solidFill>
                  <a:srgbClr val="C00000"/>
                </a:solidFill>
              </a:rPr>
              <a:t>試験検査</a:t>
            </a:r>
            <a:r>
              <a:rPr lang="ja-JP" altLang="ja-JP" dirty="0"/>
              <a:t>、</a:t>
            </a:r>
            <a:r>
              <a:rPr lang="ja-JP" altLang="ja-JP" dirty="0">
                <a:solidFill>
                  <a:srgbClr val="C00000"/>
                </a:solidFill>
              </a:rPr>
              <a:t>研修指導</a:t>
            </a:r>
            <a:r>
              <a:rPr lang="ja-JP" altLang="ja-JP" dirty="0"/>
              <a:t>及び</a:t>
            </a:r>
            <a:r>
              <a:rPr lang="ja-JP" altLang="ja-JP" dirty="0">
                <a:solidFill>
                  <a:srgbClr val="C00000"/>
                </a:solidFill>
              </a:rPr>
              <a:t>公衆衛生情報等の収集・解析・提供</a:t>
            </a:r>
            <a:r>
              <a:rPr lang="ja-JP" altLang="ja-JP" dirty="0"/>
              <a:t>を行うことを目的とする。</a:t>
            </a:r>
          </a:p>
          <a:p>
            <a:endParaRPr kumimoji="1" lang="ja-JP" altLang="en-US" dirty="0"/>
          </a:p>
        </p:txBody>
      </p:sp>
    </p:spTree>
    <p:extLst>
      <p:ext uri="{BB962C8B-B14F-4D97-AF65-F5344CB8AC3E}">
        <p14:creationId xmlns:p14="http://schemas.microsoft.com/office/powerpoint/2010/main" val="898752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2024063" y="1214438"/>
            <a:ext cx="8286750" cy="5526930"/>
          </a:xfrm>
        </p:spPr>
        <p:txBody>
          <a:bodyPr>
            <a:normAutofit fontScale="92500" lnSpcReduction="10000"/>
          </a:bodyPr>
          <a:lstStyle/>
          <a:p>
            <a:pPr eaLnBrk="1" hangingPunct="1">
              <a:lnSpc>
                <a:spcPct val="90000"/>
              </a:lnSpc>
            </a:pPr>
            <a:r>
              <a:rPr lang="ja-JP" altLang="en-US" dirty="0">
                <a:solidFill>
                  <a:srgbClr val="00B050"/>
                </a:solidFill>
              </a:rPr>
              <a:t>被用者保険</a:t>
            </a:r>
            <a:endParaRPr lang="en-US" altLang="ja-JP" dirty="0">
              <a:solidFill>
                <a:srgbClr val="00B050"/>
              </a:solidFill>
            </a:endParaRPr>
          </a:p>
          <a:p>
            <a:pPr marL="0" indent="0">
              <a:buNone/>
            </a:pPr>
            <a:r>
              <a:rPr lang="ja-JP" altLang="en-US" dirty="0"/>
              <a:t>          </a:t>
            </a:r>
            <a:r>
              <a:rPr lang="ja-JP" altLang="en-US" sz="2600" dirty="0"/>
              <a:t>全国健康保険協会管掌保険：協会けんぽ：中小企業</a:t>
            </a:r>
          </a:p>
          <a:p>
            <a:pPr eaLnBrk="1" hangingPunct="1">
              <a:lnSpc>
                <a:spcPct val="90000"/>
              </a:lnSpc>
              <a:buFontTx/>
              <a:buNone/>
            </a:pPr>
            <a:r>
              <a:rPr lang="ja-JP" altLang="en-US" sz="2400" dirty="0"/>
              <a:t>		（政府管掌保険）</a:t>
            </a:r>
            <a:endParaRPr lang="en-US" altLang="ja-JP" sz="2400" dirty="0"/>
          </a:p>
          <a:p>
            <a:pPr eaLnBrk="1" hangingPunct="1">
              <a:lnSpc>
                <a:spcPct val="90000"/>
              </a:lnSpc>
              <a:buFontTx/>
              <a:buNone/>
            </a:pPr>
            <a:r>
              <a:rPr lang="ja-JP" altLang="en-US" sz="2400" dirty="0"/>
              <a:t>　　　　 	健康保険組合	　　　　　 ：大企業</a:t>
            </a:r>
          </a:p>
          <a:p>
            <a:pPr eaLnBrk="1" hangingPunct="1">
              <a:lnSpc>
                <a:spcPct val="90000"/>
              </a:lnSpc>
              <a:buFontTx/>
              <a:buNone/>
            </a:pPr>
            <a:r>
              <a:rPr lang="ja-JP" altLang="en-US" sz="2400" dirty="0"/>
              <a:t>		船員保険</a:t>
            </a:r>
          </a:p>
          <a:p>
            <a:pPr eaLnBrk="1" hangingPunct="1">
              <a:lnSpc>
                <a:spcPct val="90000"/>
              </a:lnSpc>
              <a:buFontTx/>
              <a:buNone/>
            </a:pPr>
            <a:r>
              <a:rPr lang="ja-JP" altLang="en-US" sz="2400" dirty="0"/>
              <a:t>　　	国家公務員共済組合</a:t>
            </a:r>
          </a:p>
          <a:p>
            <a:pPr eaLnBrk="1" hangingPunct="1">
              <a:lnSpc>
                <a:spcPct val="90000"/>
              </a:lnSpc>
              <a:buFontTx/>
              <a:buNone/>
            </a:pPr>
            <a:r>
              <a:rPr lang="ja-JP" altLang="en-US" sz="2400" dirty="0"/>
              <a:t>　　	地方公務員共済組合</a:t>
            </a:r>
          </a:p>
          <a:p>
            <a:pPr eaLnBrk="1" hangingPunct="1">
              <a:lnSpc>
                <a:spcPct val="90000"/>
              </a:lnSpc>
              <a:buFontTx/>
              <a:buNone/>
            </a:pPr>
            <a:r>
              <a:rPr lang="ja-JP" altLang="en-US" sz="2400" dirty="0"/>
              <a:t>　　	私立学校教職員共済組合</a:t>
            </a:r>
          </a:p>
          <a:p>
            <a:pPr eaLnBrk="1" hangingPunct="1">
              <a:lnSpc>
                <a:spcPct val="90000"/>
              </a:lnSpc>
            </a:pPr>
            <a:r>
              <a:rPr lang="ja-JP" altLang="en-US" dirty="0">
                <a:solidFill>
                  <a:srgbClr val="0070C0"/>
                </a:solidFill>
              </a:rPr>
              <a:t>国民健康保険</a:t>
            </a:r>
          </a:p>
          <a:p>
            <a:pPr eaLnBrk="1" hangingPunct="1">
              <a:lnSpc>
                <a:spcPct val="90000"/>
              </a:lnSpc>
              <a:buFontTx/>
              <a:buNone/>
            </a:pPr>
            <a:r>
              <a:rPr lang="ja-JP" altLang="en-US" sz="2400" dirty="0"/>
              <a:t>		国民健康保険	：自営業者、退職者、農業従事者</a:t>
            </a:r>
          </a:p>
          <a:p>
            <a:pPr eaLnBrk="1" hangingPunct="1">
              <a:lnSpc>
                <a:spcPct val="90000"/>
              </a:lnSpc>
              <a:buFontTx/>
              <a:buNone/>
            </a:pPr>
            <a:r>
              <a:rPr lang="ja-JP" altLang="en-US" sz="2400" dirty="0"/>
              <a:t>　　	国民健康保険組合	：医師、弁護士、土木　等</a:t>
            </a:r>
            <a:endParaRPr lang="en-US" altLang="ja-JP" sz="2400" dirty="0"/>
          </a:p>
          <a:p>
            <a:pPr eaLnBrk="1" hangingPunct="1">
              <a:lnSpc>
                <a:spcPct val="90000"/>
              </a:lnSpc>
              <a:buFontTx/>
              <a:buNone/>
            </a:pPr>
            <a:r>
              <a:rPr lang="ja-JP" altLang="en-US" sz="2400" dirty="0"/>
              <a:t>・</a:t>
            </a:r>
            <a:r>
              <a:rPr lang="ja-JP" altLang="en-US" sz="2400" dirty="0">
                <a:solidFill>
                  <a:srgbClr val="7030A0"/>
                </a:solidFill>
              </a:rPr>
              <a:t>後期高齢者医療制度（長寿医療制度）</a:t>
            </a:r>
            <a:endParaRPr lang="en-US" altLang="ja-JP" sz="2400" dirty="0">
              <a:solidFill>
                <a:srgbClr val="7030A0"/>
              </a:solidFill>
            </a:endParaRPr>
          </a:p>
          <a:p>
            <a:pPr eaLnBrk="1" hangingPunct="1">
              <a:lnSpc>
                <a:spcPct val="90000"/>
              </a:lnSpc>
              <a:buFontTx/>
              <a:buNone/>
            </a:pPr>
            <a:r>
              <a:rPr lang="ja-JP" altLang="en-US" sz="2400" dirty="0">
                <a:solidFill>
                  <a:srgbClr val="00B050"/>
                </a:solidFill>
              </a:rPr>
              <a:t>　　　　　</a:t>
            </a:r>
            <a:r>
              <a:rPr lang="en-US" altLang="ja-JP" sz="2400" dirty="0"/>
              <a:t>75</a:t>
            </a:r>
            <a:r>
              <a:rPr lang="ja-JP" altLang="en-US" sz="2400" dirty="0"/>
              <a:t>歳以上全員及び</a:t>
            </a:r>
            <a:r>
              <a:rPr lang="en-US" altLang="ja-JP" sz="2400" dirty="0"/>
              <a:t>65</a:t>
            </a:r>
            <a:r>
              <a:rPr lang="ja-JP" altLang="en-US" sz="2400" dirty="0"/>
              <a:t>歳以上の寝たきり等</a:t>
            </a:r>
          </a:p>
        </p:txBody>
      </p:sp>
      <p:sp>
        <p:nvSpPr>
          <p:cNvPr id="4099" name="Rectangle 3"/>
          <p:cNvSpPr>
            <a:spLocks noGrp="1" noChangeArrowheads="1"/>
          </p:cNvSpPr>
          <p:nvPr>
            <p:ph type="title"/>
          </p:nvPr>
        </p:nvSpPr>
        <p:spPr>
          <a:xfrm>
            <a:off x="1919536" y="116632"/>
            <a:ext cx="8472488" cy="1143000"/>
          </a:xfrm>
          <a:noFill/>
        </p:spPr>
        <p:txBody>
          <a:bodyPr/>
          <a:lstStyle/>
          <a:p>
            <a:pPr eaLnBrk="1" hangingPunct="1"/>
            <a:r>
              <a:rPr lang="ja-JP" altLang="en-US" sz="3600" dirty="0">
                <a:latin typeface="+mj-ea"/>
              </a:rPr>
              <a:t>医療保険にはどのような種類があるか？</a:t>
            </a:r>
          </a:p>
        </p:txBody>
      </p:sp>
      <p:sp>
        <p:nvSpPr>
          <p:cNvPr id="4100" name="Line 8"/>
          <p:cNvSpPr>
            <a:spLocks noChangeShapeType="1"/>
          </p:cNvSpPr>
          <p:nvPr/>
        </p:nvSpPr>
        <p:spPr bwMode="auto">
          <a:xfrm>
            <a:off x="2024063" y="1143000"/>
            <a:ext cx="8001000" cy="0"/>
          </a:xfrm>
          <a:prstGeom prst="line">
            <a:avLst/>
          </a:prstGeom>
          <a:noFill/>
          <a:ln w="38100">
            <a:solidFill>
              <a:schemeClr val="accent1"/>
            </a:solidFill>
            <a:round/>
            <a:headEnd/>
            <a:tailEnd/>
          </a:ln>
        </p:spPr>
        <p:txBody>
          <a:bodyPr/>
          <a:lstStyle/>
          <a:p>
            <a:endParaRPr lang="ja-JP" altLang="en-US"/>
          </a:p>
        </p:txBody>
      </p:sp>
    </p:spTree>
    <p:extLst>
      <p:ext uri="{BB962C8B-B14F-4D97-AF65-F5344CB8AC3E}">
        <p14:creationId xmlns:p14="http://schemas.microsoft.com/office/powerpoint/2010/main" val="1335949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97467" y="260350"/>
            <a:ext cx="10464800" cy="1066800"/>
          </a:xfrm>
        </p:spPr>
        <p:txBody>
          <a:bodyPr>
            <a:normAutofit fontScale="90000"/>
          </a:bodyPr>
          <a:lstStyle/>
          <a:p>
            <a:pPr eaLnBrk="1" hangingPunct="1"/>
            <a:r>
              <a:rPr lang="ja-JP" altLang="en-US" dirty="0">
                <a:latin typeface="ＭＳ ゴシック" pitchFamily="49" charset="-128"/>
                <a:ea typeface="ＭＳ ゴシック" pitchFamily="49" charset="-128"/>
              </a:rPr>
              <a:t>日本の支払制度は出来高払い制を基本とする</a:t>
            </a:r>
            <a:endParaRPr lang="ja-JP" altLang="en-US" sz="5400" dirty="0">
              <a:latin typeface="ＭＳ ゴシック" pitchFamily="49" charset="-128"/>
              <a:ea typeface="ＭＳ ゴシック" pitchFamily="49" charset="-128"/>
            </a:endParaRPr>
          </a:p>
        </p:txBody>
      </p:sp>
      <p:sp>
        <p:nvSpPr>
          <p:cNvPr id="69635" name="Rectangle 3"/>
          <p:cNvSpPr>
            <a:spLocks noGrp="1" noChangeArrowheads="1"/>
          </p:cNvSpPr>
          <p:nvPr>
            <p:ph type="body" idx="1"/>
          </p:nvPr>
        </p:nvSpPr>
        <p:spPr>
          <a:xfrm>
            <a:off x="1337734" y="1628800"/>
            <a:ext cx="8788400" cy="5400600"/>
          </a:xfrm>
        </p:spPr>
        <p:txBody>
          <a:bodyPr>
            <a:normAutofit fontScale="25000" lnSpcReduction="20000"/>
          </a:bodyPr>
          <a:lstStyle/>
          <a:p>
            <a:pPr eaLnBrk="1" hangingPunct="1">
              <a:lnSpc>
                <a:spcPct val="110000"/>
              </a:lnSpc>
              <a:buFontTx/>
              <a:buNone/>
            </a:pPr>
            <a:r>
              <a:rPr lang="ja-JP" altLang="en-US" sz="9600" dirty="0">
                <a:latin typeface="ＭＳ ゴシック" pitchFamily="49" charset="-128"/>
                <a:ea typeface="ＭＳ ゴシック" pitchFamily="49" charset="-128"/>
              </a:rPr>
              <a:t>診療報酬点数の１例（平成</a:t>
            </a:r>
            <a:r>
              <a:rPr lang="en-US" altLang="ja-JP" sz="9600" dirty="0">
                <a:latin typeface="ＭＳ ゴシック" pitchFamily="49" charset="-128"/>
                <a:ea typeface="ＭＳ ゴシック" pitchFamily="49" charset="-128"/>
              </a:rPr>
              <a:t>28</a:t>
            </a:r>
            <a:r>
              <a:rPr lang="ja-JP" altLang="en-US" sz="9600" dirty="0">
                <a:latin typeface="ＭＳ ゴシック" pitchFamily="49" charset="-128"/>
                <a:ea typeface="ＭＳ ゴシック" pitchFamily="49" charset="-128"/>
              </a:rPr>
              <a:t>年）</a:t>
            </a:r>
            <a:endParaRPr lang="en-US" altLang="ja-JP" sz="9600" dirty="0">
              <a:latin typeface="ＭＳ ゴシック" pitchFamily="49" charset="-128"/>
              <a:ea typeface="ＭＳ ゴシック" pitchFamily="49" charset="-128"/>
            </a:endParaRPr>
          </a:p>
          <a:p>
            <a:pPr eaLnBrk="1" hangingPunct="1">
              <a:lnSpc>
                <a:spcPct val="110000"/>
              </a:lnSpc>
              <a:buFontTx/>
              <a:buNone/>
            </a:pPr>
            <a:r>
              <a:rPr lang="ja-JP" altLang="en-US" sz="9600" dirty="0">
                <a:latin typeface="ＭＳ ゴシック" pitchFamily="49" charset="-128"/>
                <a:ea typeface="ＭＳ ゴシック" pitchFamily="49" charset="-128"/>
              </a:rPr>
              <a:t>　初診料</a:t>
            </a:r>
            <a:r>
              <a:rPr lang="en-US" altLang="ja-JP" sz="9600" dirty="0">
                <a:latin typeface="ＭＳ ゴシック" pitchFamily="49" charset="-128"/>
                <a:ea typeface="ＭＳ ゴシック" pitchFamily="49" charset="-128"/>
              </a:rPr>
              <a:t>				     282</a:t>
            </a:r>
            <a:r>
              <a:rPr lang="ja-JP" altLang="en-US" sz="9600" dirty="0">
                <a:latin typeface="ＭＳ ゴシック" pitchFamily="49" charset="-128"/>
                <a:ea typeface="ＭＳ ゴシック" pitchFamily="49" charset="-128"/>
              </a:rPr>
              <a:t>点</a:t>
            </a:r>
          </a:p>
          <a:p>
            <a:pPr eaLnBrk="1" hangingPunct="1">
              <a:lnSpc>
                <a:spcPct val="110000"/>
              </a:lnSpc>
              <a:buFontTx/>
              <a:buNone/>
            </a:pPr>
            <a:r>
              <a:rPr lang="ja-JP" altLang="en-US" sz="9600" dirty="0">
                <a:latin typeface="ＭＳ ゴシック" pitchFamily="49" charset="-128"/>
                <a:ea typeface="ＭＳ ゴシック" pitchFamily="49" charset="-128"/>
              </a:rPr>
              <a:t>　再診料（病院）</a:t>
            </a:r>
            <a:r>
              <a:rPr lang="en-US" altLang="ja-JP" sz="9600" dirty="0">
                <a:latin typeface="ＭＳ ゴシック" pitchFamily="49" charset="-128"/>
                <a:ea typeface="ＭＳ ゴシック" pitchFamily="49" charset="-128"/>
              </a:rPr>
              <a:t>				72</a:t>
            </a:r>
            <a:r>
              <a:rPr lang="ja-JP" altLang="en-US" sz="9600" dirty="0">
                <a:latin typeface="ＭＳ ゴシック" pitchFamily="49" charset="-128"/>
                <a:ea typeface="ＭＳ ゴシック" pitchFamily="49" charset="-128"/>
              </a:rPr>
              <a:t>点</a:t>
            </a:r>
          </a:p>
          <a:p>
            <a:pPr eaLnBrk="1" hangingPunct="1">
              <a:lnSpc>
                <a:spcPct val="110000"/>
              </a:lnSpc>
              <a:buFontTx/>
              <a:buNone/>
            </a:pPr>
            <a:r>
              <a:rPr lang="ja-JP" altLang="en-US" sz="9600" dirty="0">
                <a:latin typeface="ＭＳ ゴシック" pitchFamily="49" charset="-128"/>
                <a:ea typeface="ＭＳ ゴシック" pitchFamily="49" charset="-128"/>
              </a:rPr>
              <a:t>　　　　（診療所）</a:t>
            </a:r>
            <a:r>
              <a:rPr lang="en-US" altLang="ja-JP" sz="9600" dirty="0">
                <a:latin typeface="ＭＳ ゴシック" pitchFamily="49" charset="-128"/>
                <a:ea typeface="ＭＳ ゴシック" pitchFamily="49" charset="-128"/>
              </a:rPr>
              <a:t>			72</a:t>
            </a:r>
            <a:r>
              <a:rPr lang="ja-JP" altLang="en-US" sz="9600" dirty="0">
                <a:latin typeface="ＭＳ ゴシック" pitchFamily="49" charset="-128"/>
                <a:ea typeface="ＭＳ ゴシック" pitchFamily="49" charset="-128"/>
              </a:rPr>
              <a:t>点　　　　　　　　　　　　　　</a:t>
            </a:r>
          </a:p>
          <a:p>
            <a:pPr eaLnBrk="1" hangingPunct="1">
              <a:lnSpc>
                <a:spcPct val="110000"/>
              </a:lnSpc>
              <a:buFontTx/>
              <a:buNone/>
            </a:pPr>
            <a:r>
              <a:rPr lang="ja-JP" altLang="en-US" sz="9600" dirty="0">
                <a:latin typeface="ＭＳ ゴシック" pitchFamily="49" charset="-128"/>
                <a:ea typeface="ＭＳ ゴシック" pitchFamily="49" charset="-128"/>
              </a:rPr>
              <a:t>　尿中一般物質定性半定量検査</a:t>
            </a:r>
            <a:r>
              <a:rPr lang="en-US" altLang="ja-JP" sz="9600" dirty="0">
                <a:latin typeface="ＭＳ ゴシック" pitchFamily="49" charset="-128"/>
                <a:ea typeface="ＭＳ ゴシック" pitchFamily="49" charset="-128"/>
              </a:rPr>
              <a:t>		26</a:t>
            </a:r>
            <a:r>
              <a:rPr lang="ja-JP" altLang="en-US" sz="9600" dirty="0">
                <a:latin typeface="ＭＳ ゴシック" pitchFamily="49" charset="-128"/>
                <a:ea typeface="ＭＳ ゴシック" pitchFamily="49" charset="-128"/>
              </a:rPr>
              <a:t>点</a:t>
            </a:r>
          </a:p>
          <a:p>
            <a:pPr eaLnBrk="1" hangingPunct="1">
              <a:lnSpc>
                <a:spcPct val="110000"/>
              </a:lnSpc>
              <a:buFontTx/>
              <a:buNone/>
            </a:pPr>
            <a:r>
              <a:rPr lang="ja-JP" altLang="en-US" sz="9600" dirty="0">
                <a:latin typeface="ＭＳ ゴシック" pitchFamily="49" charset="-128"/>
                <a:ea typeface="ＭＳ ゴシック" pitchFamily="49" charset="-128"/>
              </a:rPr>
              <a:t>　末梢血液一般検査</a:t>
            </a:r>
            <a:r>
              <a:rPr lang="en-US" altLang="ja-JP" sz="9600" dirty="0">
                <a:latin typeface="ＭＳ ゴシック" pitchFamily="49" charset="-128"/>
                <a:ea typeface="ＭＳ ゴシック" pitchFamily="49" charset="-128"/>
              </a:rPr>
              <a:t>			21</a:t>
            </a:r>
            <a:r>
              <a:rPr lang="ja-JP" altLang="en-US" sz="9600" dirty="0">
                <a:latin typeface="ＭＳ ゴシック" pitchFamily="49" charset="-128"/>
                <a:ea typeface="ＭＳ ゴシック" pitchFamily="49" charset="-128"/>
              </a:rPr>
              <a:t>点</a:t>
            </a:r>
          </a:p>
          <a:p>
            <a:pPr eaLnBrk="1" hangingPunct="1">
              <a:lnSpc>
                <a:spcPct val="110000"/>
              </a:lnSpc>
              <a:buFontTx/>
              <a:buNone/>
            </a:pPr>
            <a:r>
              <a:rPr lang="ja-JP" altLang="en-US" sz="9600" dirty="0">
                <a:latin typeface="ＭＳ ゴシック" pitchFamily="49" charset="-128"/>
                <a:ea typeface="ＭＳ ゴシック" pitchFamily="49" charset="-128"/>
              </a:rPr>
              <a:t>　エックス線撮影（単純）デジタル</a:t>
            </a:r>
            <a:r>
              <a:rPr lang="en-US" altLang="ja-JP" sz="9600" dirty="0">
                <a:latin typeface="ＭＳ ゴシック" pitchFamily="49" charset="-128"/>
                <a:ea typeface="ＭＳ ゴシック" pitchFamily="49" charset="-128"/>
              </a:rPr>
              <a:t>	68</a:t>
            </a:r>
            <a:r>
              <a:rPr lang="ja-JP" altLang="en-US" sz="9600" dirty="0">
                <a:latin typeface="ＭＳ ゴシック" pitchFamily="49" charset="-128"/>
                <a:ea typeface="ＭＳ ゴシック" pitchFamily="49" charset="-128"/>
              </a:rPr>
              <a:t>点</a:t>
            </a:r>
          </a:p>
          <a:p>
            <a:pPr eaLnBrk="1" hangingPunct="1">
              <a:lnSpc>
                <a:spcPct val="110000"/>
              </a:lnSpc>
              <a:buFontTx/>
              <a:buNone/>
            </a:pPr>
            <a:r>
              <a:rPr lang="ja-JP" altLang="en-US" sz="9600" dirty="0">
                <a:latin typeface="ＭＳ ゴシック" pitchFamily="49" charset="-128"/>
                <a:ea typeface="ＭＳ ゴシック" pitchFamily="49" charset="-128"/>
              </a:rPr>
              <a:t>　エックス線診断（単純）頭、胸部等</a:t>
            </a:r>
            <a:r>
              <a:rPr lang="en-US" altLang="ja-JP" sz="9600" dirty="0">
                <a:latin typeface="ＭＳ ゴシック" pitchFamily="49" charset="-128"/>
                <a:ea typeface="ＭＳ ゴシック" pitchFamily="49" charset="-128"/>
              </a:rPr>
              <a:t>	85</a:t>
            </a:r>
            <a:r>
              <a:rPr lang="ja-JP" altLang="en-US" sz="9600" dirty="0">
                <a:latin typeface="ＭＳ ゴシック" pitchFamily="49" charset="-128"/>
                <a:ea typeface="ＭＳ ゴシック" pitchFamily="49" charset="-128"/>
              </a:rPr>
              <a:t>点</a:t>
            </a:r>
          </a:p>
          <a:p>
            <a:pPr eaLnBrk="1" hangingPunct="1">
              <a:lnSpc>
                <a:spcPct val="110000"/>
              </a:lnSpc>
              <a:buFontTx/>
              <a:buNone/>
            </a:pPr>
            <a:r>
              <a:rPr lang="ja-JP" altLang="en-US" sz="9600" dirty="0">
                <a:latin typeface="ＭＳ ゴシック" pitchFamily="49" charset="-128"/>
                <a:ea typeface="ＭＳ ゴシック" pitchFamily="49" charset="-128"/>
              </a:rPr>
              <a:t>　処方箋料	</a:t>
            </a:r>
            <a:endParaRPr lang="en-US" altLang="ja-JP" sz="9600" dirty="0">
              <a:latin typeface="ＭＳ ゴシック" pitchFamily="49" charset="-128"/>
              <a:ea typeface="ＭＳ ゴシック" pitchFamily="49" charset="-128"/>
            </a:endParaRPr>
          </a:p>
          <a:p>
            <a:pPr eaLnBrk="1" hangingPunct="1">
              <a:lnSpc>
                <a:spcPct val="110000"/>
              </a:lnSpc>
              <a:buFontTx/>
              <a:buNone/>
            </a:pPr>
            <a:r>
              <a:rPr lang="ja-JP" altLang="en-US" sz="9600" dirty="0">
                <a:latin typeface="ＭＳ ゴシック" pitchFamily="49" charset="-128"/>
                <a:ea typeface="ＭＳ ゴシック" pitchFamily="49" charset="-128"/>
              </a:rPr>
              <a:t>　</a:t>
            </a:r>
            <a:r>
              <a:rPr lang="en-US" altLang="ja-JP" sz="9600" dirty="0">
                <a:latin typeface="ＭＳ ゴシック" pitchFamily="49" charset="-128"/>
                <a:ea typeface="ＭＳ ゴシック" pitchFamily="49" charset="-128"/>
              </a:rPr>
              <a:t>	   </a:t>
            </a:r>
            <a:r>
              <a:rPr lang="ja-JP" altLang="en-US" sz="9600" dirty="0">
                <a:latin typeface="ＭＳ ゴシック" pitchFamily="49" charset="-128"/>
                <a:ea typeface="ＭＳ ゴシック" pitchFamily="49" charset="-128"/>
              </a:rPr>
              <a:t>（７種類未満</a:t>
            </a:r>
            <a:r>
              <a:rPr lang="en-US" altLang="ja-JP" sz="9600" dirty="0">
                <a:latin typeface="ＭＳ ゴシック" pitchFamily="49" charset="-128"/>
                <a:ea typeface="ＭＳ ゴシック" pitchFamily="49" charset="-128"/>
              </a:rPr>
              <a:t>)			</a:t>
            </a:r>
            <a:r>
              <a:rPr lang="en-US" altLang="ja-JP" sz="9600" dirty="0">
                <a:solidFill>
                  <a:srgbClr val="C00000"/>
                </a:solidFill>
                <a:latin typeface="ＭＳ ゴシック" pitchFamily="49" charset="-128"/>
                <a:ea typeface="ＭＳ ゴシック" pitchFamily="49" charset="-128"/>
              </a:rPr>
              <a:t>68</a:t>
            </a:r>
            <a:r>
              <a:rPr lang="ja-JP" altLang="en-US" sz="9600" dirty="0">
                <a:latin typeface="ＭＳ ゴシック" pitchFamily="49" charset="-128"/>
                <a:ea typeface="ＭＳ ゴシック" pitchFamily="49" charset="-128"/>
              </a:rPr>
              <a:t>点　</a:t>
            </a:r>
          </a:p>
          <a:p>
            <a:pPr eaLnBrk="1" hangingPunct="1">
              <a:lnSpc>
                <a:spcPct val="110000"/>
              </a:lnSpc>
              <a:buFontTx/>
              <a:buNone/>
            </a:pPr>
            <a:r>
              <a:rPr lang="ja-JP" altLang="en-US" sz="9600" dirty="0">
                <a:latin typeface="ＭＳ ゴシック" pitchFamily="49" charset="-128"/>
                <a:ea typeface="ＭＳ ゴシック" pitchFamily="49" charset="-128"/>
              </a:rPr>
              <a:t>	</a:t>
            </a:r>
            <a:r>
              <a:rPr lang="en-US" altLang="ja-JP" sz="9600" dirty="0">
                <a:latin typeface="ＭＳ ゴシック" pitchFamily="49" charset="-128"/>
                <a:ea typeface="ＭＳ ゴシック" pitchFamily="49" charset="-128"/>
              </a:rPr>
              <a:t>	   </a:t>
            </a:r>
            <a:r>
              <a:rPr lang="ja-JP" altLang="en-US" sz="9600" dirty="0">
                <a:latin typeface="ＭＳ ゴシック" pitchFamily="49" charset="-128"/>
                <a:ea typeface="ＭＳ ゴシック" pitchFamily="49" charset="-128"/>
              </a:rPr>
              <a:t>（７種類以上）</a:t>
            </a:r>
            <a:r>
              <a:rPr lang="en-US" altLang="ja-JP" sz="9600" dirty="0">
                <a:latin typeface="ＭＳ ゴシック" pitchFamily="49" charset="-128"/>
                <a:ea typeface="ＭＳ ゴシック" pitchFamily="49" charset="-128"/>
              </a:rPr>
              <a:t>			</a:t>
            </a:r>
            <a:r>
              <a:rPr lang="en-US" altLang="ja-JP" sz="9600" dirty="0">
                <a:solidFill>
                  <a:srgbClr val="C00000"/>
                </a:solidFill>
                <a:latin typeface="ＭＳ ゴシック" pitchFamily="49" charset="-128"/>
                <a:ea typeface="ＭＳ ゴシック" pitchFamily="49" charset="-128"/>
              </a:rPr>
              <a:t>40</a:t>
            </a:r>
            <a:r>
              <a:rPr lang="ja-JP" altLang="en-US" sz="9600" dirty="0">
                <a:latin typeface="ＭＳ ゴシック" pitchFamily="49" charset="-128"/>
                <a:ea typeface="ＭＳ ゴシック" pitchFamily="49" charset="-128"/>
              </a:rPr>
              <a:t>点</a:t>
            </a:r>
          </a:p>
          <a:p>
            <a:pPr eaLnBrk="1" hangingPunct="1">
              <a:lnSpc>
                <a:spcPct val="110000"/>
              </a:lnSpc>
              <a:buFontTx/>
              <a:buNone/>
            </a:pPr>
            <a:endParaRPr lang="en-US" altLang="ja-JP" sz="8000" dirty="0">
              <a:latin typeface="ＭＳ ゴシック" pitchFamily="49" charset="-128"/>
              <a:ea typeface="ＭＳ ゴシック" pitchFamily="49" charset="-128"/>
            </a:endParaRPr>
          </a:p>
          <a:p>
            <a:pPr eaLnBrk="1" hangingPunct="1">
              <a:lnSpc>
                <a:spcPct val="110000"/>
              </a:lnSpc>
              <a:buFontTx/>
              <a:buNone/>
            </a:pPr>
            <a:r>
              <a:rPr lang="ja-JP" altLang="en-US" dirty="0">
                <a:latin typeface="ＭＳ ゴシック" pitchFamily="49" charset="-128"/>
                <a:ea typeface="ＭＳ ゴシック" pitchFamily="49" charset="-128"/>
              </a:rPr>
              <a:t>　　</a:t>
            </a:r>
            <a:r>
              <a:rPr lang="ja-JP" altLang="en-US" sz="2000" dirty="0">
                <a:latin typeface="ＭＳ ゴシック" pitchFamily="49" charset="-128"/>
                <a:ea typeface="ＭＳ ゴシック" pitchFamily="49" charset="-128"/>
              </a:rPr>
              <a:t>			</a:t>
            </a:r>
          </a:p>
        </p:txBody>
      </p:sp>
      <p:sp>
        <p:nvSpPr>
          <p:cNvPr id="69636" name="Line 4"/>
          <p:cNvSpPr>
            <a:spLocks noChangeShapeType="1"/>
          </p:cNvSpPr>
          <p:nvPr/>
        </p:nvSpPr>
        <p:spPr bwMode="auto">
          <a:xfrm flipV="1">
            <a:off x="897467" y="1466598"/>
            <a:ext cx="8629121" cy="22754"/>
          </a:xfrm>
          <a:prstGeom prst="line">
            <a:avLst/>
          </a:prstGeom>
          <a:noFill/>
          <a:ln w="38100">
            <a:solidFill>
              <a:schemeClr val="accent1"/>
            </a:solidFill>
            <a:round/>
            <a:headEnd/>
            <a:tailEnd/>
          </a:ln>
        </p:spPr>
        <p:txBody>
          <a:bodyPr/>
          <a:lstStyle/>
          <a:p>
            <a:endParaRPr lang="ja-JP" altLang="en-US"/>
          </a:p>
        </p:txBody>
      </p:sp>
    </p:spTree>
    <p:extLst>
      <p:ext uri="{BB962C8B-B14F-4D97-AF65-F5344CB8AC3E}">
        <p14:creationId xmlns:p14="http://schemas.microsoft.com/office/powerpoint/2010/main" val="3162656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a:latin typeface="ＭＳ ゴシック" pitchFamily="49" charset="-128"/>
                <a:ea typeface="ＭＳ ゴシック" pitchFamily="49" charset="-128"/>
              </a:rPr>
              <a:t>点数設定は適正か？</a:t>
            </a:r>
          </a:p>
        </p:txBody>
      </p:sp>
      <p:sp>
        <p:nvSpPr>
          <p:cNvPr id="71683" name="Line 3"/>
          <p:cNvSpPr>
            <a:spLocks noChangeShapeType="1"/>
          </p:cNvSpPr>
          <p:nvPr/>
        </p:nvSpPr>
        <p:spPr bwMode="auto">
          <a:xfrm>
            <a:off x="889000" y="1456267"/>
            <a:ext cx="9175552" cy="3035"/>
          </a:xfrm>
          <a:prstGeom prst="line">
            <a:avLst/>
          </a:prstGeom>
          <a:noFill/>
          <a:ln w="76200">
            <a:solidFill>
              <a:schemeClr val="accent1"/>
            </a:solidFill>
            <a:round/>
            <a:headEnd/>
            <a:tailEnd/>
          </a:ln>
        </p:spPr>
        <p:txBody>
          <a:bodyPr/>
          <a:lstStyle/>
          <a:p>
            <a:endParaRPr lang="ja-JP" altLang="en-US"/>
          </a:p>
        </p:txBody>
      </p:sp>
      <p:sp>
        <p:nvSpPr>
          <p:cNvPr id="71684" name="Rectangle 4"/>
          <p:cNvSpPr>
            <a:spLocks noGrp="1" noChangeArrowheads="1"/>
          </p:cNvSpPr>
          <p:nvPr>
            <p:ph type="body" idx="1"/>
          </p:nvPr>
        </p:nvSpPr>
        <p:spPr>
          <a:xfrm>
            <a:off x="2063552" y="1772816"/>
            <a:ext cx="8001000" cy="4896544"/>
          </a:xfrm>
          <a:noFill/>
        </p:spPr>
        <p:txBody>
          <a:bodyPr/>
          <a:lstStyle/>
          <a:p>
            <a:pPr eaLnBrk="1" hangingPunct="1">
              <a:buFontTx/>
              <a:buNone/>
            </a:pPr>
            <a:r>
              <a:rPr lang="ja-JP" altLang="en-US" dirty="0"/>
              <a:t>診療報酬点数の例　　　　　　　　　　　（平成</a:t>
            </a:r>
            <a:r>
              <a:rPr lang="en-US" altLang="ja-JP" dirty="0"/>
              <a:t>28</a:t>
            </a:r>
            <a:r>
              <a:rPr lang="ja-JP" altLang="en-US" dirty="0"/>
              <a:t>年）</a:t>
            </a:r>
          </a:p>
          <a:p>
            <a:pPr eaLnBrk="1" hangingPunct="1">
              <a:buFontTx/>
              <a:buNone/>
            </a:pPr>
            <a:r>
              <a:rPr lang="ja-JP" altLang="en-US" dirty="0"/>
              <a:t>　冠動脈、大動脈バイパス移植術</a:t>
            </a:r>
          </a:p>
          <a:p>
            <a:pPr eaLnBrk="1" hangingPunct="1">
              <a:buFontTx/>
              <a:buNone/>
            </a:pPr>
            <a:r>
              <a:rPr lang="ja-JP" altLang="en-US" dirty="0"/>
              <a:t>　（</a:t>
            </a:r>
            <a:r>
              <a:rPr lang="en-US" altLang="ja-JP" dirty="0"/>
              <a:t>1</a:t>
            </a:r>
            <a:r>
              <a:rPr lang="ja-JP" altLang="en-US" dirty="0"/>
              <a:t>本のもの）				      </a:t>
            </a:r>
            <a:r>
              <a:rPr lang="en-US" altLang="ja-JP" dirty="0"/>
              <a:t>71,570</a:t>
            </a:r>
            <a:r>
              <a:rPr lang="ja-JP" altLang="en-US" dirty="0"/>
              <a:t>点</a:t>
            </a:r>
          </a:p>
          <a:p>
            <a:pPr eaLnBrk="1" hangingPunct="1">
              <a:buFontTx/>
              <a:buNone/>
            </a:pPr>
            <a:r>
              <a:rPr lang="ja-JP" altLang="en-US" dirty="0"/>
              <a:t>　虫垂切除術				        </a:t>
            </a:r>
            <a:r>
              <a:rPr lang="en-US" altLang="ja-JP" dirty="0"/>
              <a:t>6,210</a:t>
            </a:r>
            <a:r>
              <a:rPr lang="ja-JP" altLang="en-US" dirty="0"/>
              <a:t>点</a:t>
            </a:r>
          </a:p>
          <a:p>
            <a:pPr eaLnBrk="1" hangingPunct="1">
              <a:buFontTx/>
              <a:buNone/>
            </a:pPr>
            <a:r>
              <a:rPr lang="ja-JP" altLang="en-US" dirty="0"/>
              <a:t>　子宮悪性腫瘍手術			      </a:t>
            </a:r>
            <a:r>
              <a:rPr lang="en-US" altLang="ja-JP" dirty="0"/>
              <a:t>62,000</a:t>
            </a:r>
            <a:r>
              <a:rPr lang="ja-JP" altLang="en-US" dirty="0"/>
              <a:t>点</a:t>
            </a:r>
          </a:p>
          <a:p>
            <a:pPr eaLnBrk="1" hangingPunct="1">
              <a:buFontTx/>
              <a:buNone/>
            </a:pPr>
            <a:r>
              <a:rPr lang="ja-JP" altLang="en-US" dirty="0"/>
              <a:t>  肺悪性腫瘍手術</a:t>
            </a:r>
          </a:p>
          <a:p>
            <a:pPr eaLnBrk="1" hangingPunct="1">
              <a:buFontTx/>
              <a:buNone/>
            </a:pPr>
            <a:r>
              <a:rPr lang="ja-JP" altLang="en-US" dirty="0"/>
              <a:t> （</a:t>
            </a:r>
            <a:r>
              <a:rPr lang="en-US" altLang="ja-JP" dirty="0"/>
              <a:t>1</a:t>
            </a:r>
            <a:r>
              <a:rPr lang="ja-JP" altLang="en-US" dirty="0"/>
              <a:t>側肺葉全摘又は</a:t>
            </a:r>
            <a:r>
              <a:rPr lang="en-US" altLang="ja-JP" dirty="0"/>
              <a:t>1</a:t>
            </a:r>
            <a:r>
              <a:rPr lang="ja-JP" altLang="en-US" dirty="0"/>
              <a:t>肺葉を越えるもの） </a:t>
            </a:r>
            <a:r>
              <a:rPr lang="en-US" altLang="ja-JP" dirty="0"/>
              <a:t>72,640</a:t>
            </a:r>
            <a:r>
              <a:rPr lang="ja-JP" altLang="en-US" dirty="0"/>
              <a:t>点</a:t>
            </a:r>
          </a:p>
          <a:p>
            <a:pPr eaLnBrk="1" hangingPunct="1">
              <a:buFontTx/>
              <a:buNone/>
            </a:pPr>
            <a:r>
              <a:rPr lang="ja-JP" altLang="en-US" dirty="0"/>
              <a:t>  脳動脈瘤頸部クリッピング（</a:t>
            </a:r>
            <a:r>
              <a:rPr lang="en-US" altLang="ja-JP" dirty="0"/>
              <a:t>1</a:t>
            </a:r>
            <a:r>
              <a:rPr lang="ja-JP" altLang="en-US" dirty="0"/>
              <a:t>カ所）       </a:t>
            </a:r>
            <a:r>
              <a:rPr lang="en-US" altLang="ja-JP" dirty="0"/>
              <a:t>114,070</a:t>
            </a:r>
            <a:r>
              <a:rPr lang="ja-JP" altLang="en-US" dirty="0"/>
              <a:t>点</a:t>
            </a:r>
          </a:p>
          <a:p>
            <a:pPr eaLnBrk="1" hangingPunct="1">
              <a:buFontTx/>
              <a:buNone/>
            </a:pPr>
            <a:r>
              <a:rPr lang="ja-JP" altLang="en-US" dirty="0"/>
              <a:t>  人工関節置換術（肩、股、膝）	　 </a:t>
            </a:r>
            <a:r>
              <a:rPr lang="en-US" altLang="ja-JP" dirty="0"/>
              <a:t>	  </a:t>
            </a:r>
            <a:r>
              <a:rPr lang="ja-JP" altLang="en-US" dirty="0"/>
              <a:t>　 </a:t>
            </a:r>
            <a:r>
              <a:rPr lang="en-US" altLang="ja-JP" dirty="0"/>
              <a:t>37,690</a:t>
            </a:r>
            <a:r>
              <a:rPr lang="ja-JP" altLang="en-US" dirty="0"/>
              <a:t>点</a:t>
            </a:r>
          </a:p>
        </p:txBody>
      </p:sp>
    </p:spTree>
    <p:extLst>
      <p:ext uri="{BB962C8B-B14F-4D97-AF65-F5344CB8AC3E}">
        <p14:creationId xmlns:p14="http://schemas.microsoft.com/office/powerpoint/2010/main" val="1504679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eaLnBrk="1" hangingPunct="1"/>
            <a:r>
              <a:rPr lang="ja-JP" altLang="en-US">
                <a:latin typeface="ＭＳ ゴシック" pitchFamily="49" charset="-128"/>
                <a:ea typeface="ＭＳ ゴシック" pitchFamily="49" charset="-128"/>
              </a:rPr>
              <a:t>入院基本料は看護師数に</a:t>
            </a:r>
            <a:br>
              <a:rPr lang="ja-JP" altLang="en-US">
                <a:latin typeface="ＭＳ ゴシック" pitchFamily="49" charset="-128"/>
                <a:ea typeface="ＭＳ ゴシック" pitchFamily="49" charset="-128"/>
              </a:rPr>
            </a:br>
            <a:r>
              <a:rPr lang="ja-JP" altLang="en-US">
                <a:latin typeface="ＭＳ ゴシック" pitchFamily="49" charset="-128"/>
                <a:ea typeface="ＭＳ ゴシック" pitchFamily="49" charset="-128"/>
              </a:rPr>
              <a:t>応じて点数は異なる</a:t>
            </a:r>
            <a:endParaRPr lang="ja-JP" altLang="en-US" sz="5400">
              <a:latin typeface="ＭＳ ゴシック" pitchFamily="49" charset="-128"/>
              <a:ea typeface="ＭＳ ゴシック" pitchFamily="49" charset="-128"/>
            </a:endParaRPr>
          </a:p>
        </p:txBody>
      </p:sp>
      <p:sp>
        <p:nvSpPr>
          <p:cNvPr id="87043" name="Rectangle 3"/>
          <p:cNvSpPr>
            <a:spLocks noGrp="1" noChangeArrowheads="1"/>
          </p:cNvSpPr>
          <p:nvPr>
            <p:ph type="body" idx="1"/>
          </p:nvPr>
        </p:nvSpPr>
        <p:spPr>
          <a:xfrm>
            <a:off x="2351088" y="2060575"/>
            <a:ext cx="8001000" cy="4419600"/>
          </a:xfrm>
        </p:spPr>
        <p:txBody>
          <a:bodyPr>
            <a:normAutofit lnSpcReduction="10000"/>
          </a:bodyPr>
          <a:lstStyle/>
          <a:p>
            <a:pPr eaLnBrk="1" hangingPunct="1">
              <a:lnSpc>
                <a:spcPct val="90000"/>
              </a:lnSpc>
              <a:buFontTx/>
              <a:buNone/>
            </a:pPr>
            <a:r>
              <a:rPr lang="ja-JP" altLang="en-US" dirty="0">
                <a:latin typeface="ＭＳ ゴシック" pitchFamily="49" charset="-128"/>
                <a:ea typeface="ＭＳ ゴシック" pitchFamily="49" charset="-128"/>
              </a:rPr>
              <a:t>一般病棟入院基本料（１日につき）平成</a:t>
            </a:r>
            <a:r>
              <a:rPr lang="en-US" altLang="ja-JP" dirty="0">
                <a:latin typeface="ＭＳ ゴシック" pitchFamily="49" charset="-128"/>
                <a:ea typeface="ＭＳ ゴシック" pitchFamily="49" charset="-128"/>
              </a:rPr>
              <a:t>28</a:t>
            </a:r>
            <a:r>
              <a:rPr lang="ja-JP" altLang="en-US" dirty="0">
                <a:latin typeface="ＭＳ ゴシック" pitchFamily="49" charset="-128"/>
                <a:ea typeface="ＭＳ ゴシック" pitchFamily="49" charset="-128"/>
              </a:rPr>
              <a:t>年</a:t>
            </a:r>
            <a:endParaRPr lang="ja-JP" altLang="en-US" sz="2000" dirty="0">
              <a:latin typeface="ＭＳ ゴシック" pitchFamily="49" charset="-128"/>
              <a:ea typeface="ＭＳ ゴシック" pitchFamily="49" charset="-128"/>
            </a:endParaRPr>
          </a:p>
          <a:p>
            <a:pPr eaLnBrk="1" hangingPunct="1">
              <a:lnSpc>
                <a:spcPct val="90000"/>
              </a:lnSpc>
              <a:buFontTx/>
              <a:buNone/>
            </a:pPr>
            <a:r>
              <a:rPr lang="ja-JP" altLang="en-US" dirty="0">
                <a:latin typeface="ＭＳ ゴシック" pitchFamily="49" charset="-128"/>
                <a:ea typeface="ＭＳ ゴシック" pitchFamily="49" charset="-128"/>
              </a:rPr>
              <a:t>１　７対１入院基本料	</a:t>
            </a:r>
            <a:r>
              <a:rPr lang="en-US" altLang="ja-JP" dirty="0">
                <a:latin typeface="ＭＳ ゴシック" pitchFamily="49" charset="-128"/>
                <a:ea typeface="ＭＳ ゴシック" pitchFamily="49" charset="-128"/>
              </a:rPr>
              <a:t>	1,591</a:t>
            </a:r>
            <a:r>
              <a:rPr lang="ja-JP" altLang="en-US" dirty="0">
                <a:latin typeface="ＭＳ ゴシック" pitchFamily="49" charset="-128"/>
                <a:ea typeface="ＭＳ ゴシック" pitchFamily="49" charset="-128"/>
              </a:rPr>
              <a:t>点</a:t>
            </a:r>
          </a:p>
          <a:p>
            <a:pPr eaLnBrk="1" hangingPunct="1">
              <a:lnSpc>
                <a:spcPct val="90000"/>
              </a:lnSpc>
              <a:buFontTx/>
              <a:buNone/>
            </a:pPr>
            <a:r>
              <a:rPr lang="ja-JP" altLang="en-US" dirty="0">
                <a:latin typeface="ＭＳ ゴシック" pitchFamily="49" charset="-128"/>
                <a:ea typeface="ＭＳ ゴシック" pitchFamily="49" charset="-128"/>
              </a:rPr>
              <a:t>２　</a:t>
            </a:r>
            <a:r>
              <a:rPr lang="en-US" altLang="ja-JP" dirty="0">
                <a:latin typeface="ＭＳ ゴシック" pitchFamily="49" charset="-128"/>
                <a:ea typeface="ＭＳ ゴシック" pitchFamily="49" charset="-128"/>
              </a:rPr>
              <a:t>10</a:t>
            </a:r>
            <a:r>
              <a:rPr lang="ja-JP" altLang="en-US" dirty="0">
                <a:latin typeface="ＭＳ ゴシック" pitchFamily="49" charset="-128"/>
                <a:ea typeface="ＭＳ ゴシック" pitchFamily="49" charset="-128"/>
              </a:rPr>
              <a:t>対１入院基本料	</a:t>
            </a:r>
            <a:r>
              <a:rPr lang="en-US" altLang="ja-JP" dirty="0">
                <a:latin typeface="ＭＳ ゴシック" pitchFamily="49" charset="-128"/>
                <a:ea typeface="ＭＳ ゴシック" pitchFamily="49" charset="-128"/>
              </a:rPr>
              <a:t>	1,332</a:t>
            </a:r>
            <a:r>
              <a:rPr lang="ja-JP" altLang="en-US" dirty="0">
                <a:latin typeface="ＭＳ ゴシック" pitchFamily="49" charset="-128"/>
                <a:ea typeface="ＭＳ ゴシック" pitchFamily="49" charset="-128"/>
              </a:rPr>
              <a:t>点</a:t>
            </a:r>
          </a:p>
          <a:p>
            <a:pPr eaLnBrk="1" hangingPunct="1">
              <a:lnSpc>
                <a:spcPct val="90000"/>
              </a:lnSpc>
              <a:buFontTx/>
              <a:buNone/>
            </a:pPr>
            <a:r>
              <a:rPr lang="ja-JP" altLang="en-US" dirty="0">
                <a:latin typeface="ＭＳ ゴシック" pitchFamily="49" charset="-128"/>
                <a:ea typeface="ＭＳ ゴシック" pitchFamily="49" charset="-128"/>
              </a:rPr>
              <a:t>３　</a:t>
            </a:r>
            <a:r>
              <a:rPr lang="en-US" altLang="ja-JP" dirty="0">
                <a:latin typeface="ＭＳ ゴシック" pitchFamily="49" charset="-128"/>
                <a:ea typeface="ＭＳ ゴシック" pitchFamily="49" charset="-128"/>
              </a:rPr>
              <a:t>13</a:t>
            </a:r>
            <a:r>
              <a:rPr lang="ja-JP" altLang="en-US" dirty="0">
                <a:latin typeface="ＭＳ ゴシック" pitchFamily="49" charset="-128"/>
                <a:ea typeface="ＭＳ ゴシック" pitchFamily="49" charset="-128"/>
              </a:rPr>
              <a:t>対１入院基本料	</a:t>
            </a:r>
            <a:r>
              <a:rPr lang="en-US" altLang="ja-JP" dirty="0">
                <a:latin typeface="ＭＳ ゴシック" pitchFamily="49" charset="-128"/>
                <a:ea typeface="ＭＳ ゴシック" pitchFamily="49" charset="-128"/>
              </a:rPr>
              <a:t>	1,121</a:t>
            </a:r>
            <a:r>
              <a:rPr lang="ja-JP" altLang="en-US" dirty="0">
                <a:latin typeface="ＭＳ ゴシック" pitchFamily="49" charset="-128"/>
                <a:ea typeface="ＭＳ ゴシック" pitchFamily="49" charset="-128"/>
              </a:rPr>
              <a:t>点</a:t>
            </a:r>
          </a:p>
          <a:p>
            <a:pPr eaLnBrk="1" hangingPunct="1">
              <a:lnSpc>
                <a:spcPct val="90000"/>
              </a:lnSpc>
              <a:buFontTx/>
              <a:buNone/>
            </a:pPr>
            <a:r>
              <a:rPr lang="ja-JP" altLang="en-US" dirty="0">
                <a:latin typeface="ＭＳ ゴシック" pitchFamily="49" charset="-128"/>
                <a:ea typeface="ＭＳ ゴシック" pitchFamily="49" charset="-128"/>
              </a:rPr>
              <a:t>４　</a:t>
            </a:r>
            <a:r>
              <a:rPr lang="en-US" altLang="ja-JP" dirty="0">
                <a:latin typeface="ＭＳ ゴシック" pitchFamily="49" charset="-128"/>
                <a:ea typeface="ＭＳ ゴシック" pitchFamily="49" charset="-128"/>
              </a:rPr>
              <a:t>15</a:t>
            </a:r>
            <a:r>
              <a:rPr lang="ja-JP" altLang="en-US" dirty="0">
                <a:latin typeface="ＭＳ ゴシック" pitchFamily="49" charset="-128"/>
                <a:ea typeface="ＭＳ ゴシック" pitchFamily="49" charset="-128"/>
              </a:rPr>
              <a:t>対１入院基本料	</a:t>
            </a:r>
            <a:r>
              <a:rPr lang="en-US" altLang="ja-JP" dirty="0">
                <a:latin typeface="ＭＳ ゴシック" pitchFamily="49" charset="-128"/>
                <a:ea typeface="ＭＳ ゴシック" pitchFamily="49" charset="-128"/>
              </a:rPr>
              <a:t>	</a:t>
            </a:r>
            <a:r>
              <a:rPr lang="ja-JP" altLang="en-US" dirty="0">
                <a:latin typeface="ＭＳ ゴシック" pitchFamily="49" charset="-128"/>
                <a:ea typeface="ＭＳ ゴシック" pitchFamily="49" charset="-128"/>
              </a:rPr>
              <a:t>　</a:t>
            </a:r>
            <a:r>
              <a:rPr lang="en-US" altLang="ja-JP" dirty="0">
                <a:latin typeface="ＭＳ ゴシック" pitchFamily="49" charset="-128"/>
                <a:ea typeface="ＭＳ ゴシック" pitchFamily="49" charset="-128"/>
              </a:rPr>
              <a:t>960</a:t>
            </a:r>
            <a:r>
              <a:rPr lang="ja-JP" altLang="en-US" dirty="0">
                <a:latin typeface="ＭＳ ゴシック" pitchFamily="49" charset="-128"/>
                <a:ea typeface="ＭＳ ゴシック" pitchFamily="49" charset="-128"/>
              </a:rPr>
              <a:t>点</a:t>
            </a:r>
          </a:p>
          <a:p>
            <a:pPr eaLnBrk="1" hangingPunct="1">
              <a:lnSpc>
                <a:spcPct val="90000"/>
              </a:lnSpc>
              <a:buFontTx/>
              <a:buNone/>
            </a:pPr>
            <a:r>
              <a:rPr lang="ja-JP" altLang="en-US" dirty="0">
                <a:latin typeface="ＭＳ ゴシック" pitchFamily="49" charset="-128"/>
                <a:ea typeface="ＭＳ ゴシック" pitchFamily="49" charset="-128"/>
              </a:rPr>
              <a:t>　　それ以外		</a:t>
            </a:r>
            <a:r>
              <a:rPr lang="en-US" altLang="ja-JP" dirty="0">
                <a:latin typeface="ＭＳ ゴシック" pitchFamily="49" charset="-128"/>
                <a:ea typeface="ＭＳ ゴシック" pitchFamily="49" charset="-128"/>
              </a:rPr>
              <a:t>	</a:t>
            </a:r>
            <a:r>
              <a:rPr lang="ja-JP" altLang="en-US" dirty="0">
                <a:latin typeface="ＭＳ ゴシック" pitchFamily="49" charset="-128"/>
                <a:ea typeface="ＭＳ ゴシック" pitchFamily="49" charset="-128"/>
              </a:rPr>
              <a:t>　</a:t>
            </a:r>
            <a:r>
              <a:rPr lang="en-US" altLang="ja-JP" dirty="0">
                <a:latin typeface="ＭＳ ゴシック" pitchFamily="49" charset="-128"/>
                <a:ea typeface="ＭＳ ゴシック" pitchFamily="49" charset="-128"/>
              </a:rPr>
              <a:t>584</a:t>
            </a:r>
            <a:r>
              <a:rPr lang="ja-JP" altLang="en-US" dirty="0">
                <a:latin typeface="ＭＳ ゴシック" pitchFamily="49" charset="-128"/>
                <a:ea typeface="ＭＳ ゴシック" pitchFamily="49" charset="-128"/>
              </a:rPr>
              <a:t>点</a:t>
            </a:r>
          </a:p>
          <a:p>
            <a:pPr eaLnBrk="1" hangingPunct="1">
              <a:lnSpc>
                <a:spcPct val="90000"/>
              </a:lnSpc>
              <a:buFontTx/>
              <a:buNone/>
            </a:pPr>
            <a:r>
              <a:rPr lang="ja-JP" altLang="en-US" dirty="0">
                <a:latin typeface="ＭＳ ゴシック" pitchFamily="49" charset="-128"/>
                <a:ea typeface="ＭＳ ゴシック" pitchFamily="49" charset="-128"/>
              </a:rPr>
              <a:t>入院期間による加算</a:t>
            </a:r>
          </a:p>
          <a:p>
            <a:pPr eaLnBrk="1" hangingPunct="1">
              <a:lnSpc>
                <a:spcPct val="90000"/>
              </a:lnSpc>
              <a:buFontTx/>
              <a:buNone/>
            </a:pPr>
            <a:r>
              <a:rPr lang="ja-JP" altLang="en-US" dirty="0">
                <a:latin typeface="ＭＳ ゴシック" pitchFamily="49" charset="-128"/>
                <a:ea typeface="ＭＳ ゴシック" pitchFamily="49" charset="-128"/>
              </a:rPr>
              <a:t>　イ　</a:t>
            </a:r>
            <a:r>
              <a:rPr lang="en-US" altLang="ja-JP" dirty="0">
                <a:latin typeface="ＭＳ ゴシック" pitchFamily="49" charset="-128"/>
                <a:ea typeface="ＭＳ ゴシック" pitchFamily="49" charset="-128"/>
              </a:rPr>
              <a:t>14</a:t>
            </a:r>
            <a:r>
              <a:rPr lang="ja-JP" altLang="en-US" dirty="0">
                <a:latin typeface="ＭＳ ゴシック" pitchFamily="49" charset="-128"/>
                <a:ea typeface="ＭＳ ゴシック" pitchFamily="49" charset="-128"/>
              </a:rPr>
              <a:t>日以内　　　</a:t>
            </a:r>
            <a:r>
              <a:rPr lang="en-US" altLang="ja-JP" dirty="0">
                <a:latin typeface="ＭＳ ゴシック" pitchFamily="49" charset="-128"/>
                <a:ea typeface="ＭＳ ゴシック" pitchFamily="49" charset="-128"/>
              </a:rPr>
              <a:t>		  450</a:t>
            </a:r>
            <a:r>
              <a:rPr lang="ja-JP" altLang="en-US" dirty="0">
                <a:latin typeface="ＭＳ ゴシック" pitchFamily="49" charset="-128"/>
                <a:ea typeface="ＭＳ ゴシック" pitchFamily="49" charset="-128"/>
              </a:rPr>
              <a:t>点</a:t>
            </a:r>
          </a:p>
          <a:p>
            <a:pPr eaLnBrk="1" hangingPunct="1">
              <a:lnSpc>
                <a:spcPct val="90000"/>
              </a:lnSpc>
              <a:buFontTx/>
              <a:buNone/>
            </a:pPr>
            <a:r>
              <a:rPr lang="ja-JP" altLang="en-US" dirty="0">
                <a:latin typeface="ＭＳ ゴシック" pitchFamily="49" charset="-128"/>
                <a:ea typeface="ＭＳ ゴシック" pitchFamily="49" charset="-128"/>
              </a:rPr>
              <a:t>　ロ　</a:t>
            </a:r>
            <a:r>
              <a:rPr lang="en-US" altLang="ja-JP" dirty="0">
                <a:latin typeface="ＭＳ ゴシック" pitchFamily="49" charset="-128"/>
                <a:ea typeface="ＭＳ ゴシック" pitchFamily="49" charset="-128"/>
              </a:rPr>
              <a:t>15</a:t>
            </a:r>
            <a:r>
              <a:rPr lang="ja-JP" altLang="en-US" dirty="0">
                <a:latin typeface="ＭＳ ゴシック" pitchFamily="49" charset="-128"/>
                <a:ea typeface="ＭＳ ゴシック" pitchFamily="49" charset="-128"/>
              </a:rPr>
              <a:t>－</a:t>
            </a:r>
            <a:r>
              <a:rPr lang="en-US" altLang="ja-JP" dirty="0">
                <a:latin typeface="ＭＳ ゴシック" pitchFamily="49" charset="-128"/>
                <a:ea typeface="ＭＳ ゴシック" pitchFamily="49" charset="-128"/>
              </a:rPr>
              <a:t>30</a:t>
            </a:r>
            <a:r>
              <a:rPr lang="ja-JP" altLang="en-US" dirty="0">
                <a:latin typeface="ＭＳ ゴシック" pitchFamily="49" charset="-128"/>
                <a:ea typeface="ＭＳ ゴシック" pitchFamily="49" charset="-128"/>
              </a:rPr>
              <a:t>日以内　</a:t>
            </a:r>
            <a:r>
              <a:rPr lang="en-US" altLang="ja-JP" dirty="0">
                <a:latin typeface="ＭＳ ゴシック" pitchFamily="49" charset="-128"/>
                <a:ea typeface="ＭＳ ゴシック" pitchFamily="49" charset="-128"/>
              </a:rPr>
              <a:t>		  192</a:t>
            </a:r>
            <a:r>
              <a:rPr lang="ja-JP" altLang="en-US" dirty="0">
                <a:latin typeface="ＭＳ ゴシック" pitchFamily="49" charset="-128"/>
                <a:ea typeface="ＭＳ ゴシック" pitchFamily="49" charset="-128"/>
              </a:rPr>
              <a:t>点</a:t>
            </a:r>
          </a:p>
        </p:txBody>
      </p:sp>
      <p:sp>
        <p:nvSpPr>
          <p:cNvPr id="87044" name="Line 4"/>
          <p:cNvSpPr>
            <a:spLocks noChangeShapeType="1"/>
          </p:cNvSpPr>
          <p:nvPr/>
        </p:nvSpPr>
        <p:spPr bwMode="auto">
          <a:xfrm>
            <a:off x="2135560" y="1628800"/>
            <a:ext cx="8001000" cy="0"/>
          </a:xfrm>
          <a:prstGeom prst="line">
            <a:avLst/>
          </a:prstGeom>
          <a:noFill/>
          <a:ln w="38100">
            <a:solidFill>
              <a:schemeClr val="accent1"/>
            </a:solidFill>
            <a:round/>
            <a:headEnd/>
            <a:tailEnd/>
          </a:ln>
        </p:spPr>
        <p:txBody>
          <a:bodyPr/>
          <a:lstStyle/>
          <a:p>
            <a:endParaRPr lang="ja-JP" altLang="en-US"/>
          </a:p>
        </p:txBody>
      </p:sp>
    </p:spTree>
    <p:extLst>
      <p:ext uri="{BB962C8B-B14F-4D97-AF65-F5344CB8AC3E}">
        <p14:creationId xmlns:p14="http://schemas.microsoft.com/office/powerpoint/2010/main" val="13089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諸外国との比較</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a:t>英国</a:t>
            </a:r>
            <a:r>
              <a:rPr kumimoji="1" lang="en-US" altLang="ja-JP" dirty="0"/>
              <a:t>	NHS (National Health System)</a:t>
            </a:r>
          </a:p>
          <a:p>
            <a:pPr marL="0" indent="0">
              <a:buNone/>
            </a:pPr>
            <a:r>
              <a:rPr lang="ja-JP" altLang="en-US" dirty="0"/>
              <a:t>　　　　　　　</a:t>
            </a:r>
            <a:r>
              <a:rPr kumimoji="1" lang="ja-JP" altLang="en-US" dirty="0"/>
              <a:t>国民保健制度</a:t>
            </a:r>
            <a:endParaRPr kumimoji="1" lang="en-US" altLang="ja-JP" dirty="0"/>
          </a:p>
          <a:p>
            <a:r>
              <a:rPr lang="ja-JP" altLang="en-US" dirty="0"/>
              <a:t>米国</a:t>
            </a:r>
            <a:r>
              <a:rPr lang="en-US" altLang="ja-JP" dirty="0"/>
              <a:t>	Medicare Medicaid</a:t>
            </a:r>
          </a:p>
          <a:p>
            <a:r>
              <a:rPr lang="ja-JP" altLang="en-US" dirty="0"/>
              <a:t>独・仏</a:t>
            </a:r>
            <a:r>
              <a:rPr lang="en-US" altLang="ja-JP" dirty="0"/>
              <a:t>	</a:t>
            </a:r>
            <a:r>
              <a:rPr lang="ja-JP" altLang="en-US" dirty="0"/>
              <a:t>医療保険制度</a:t>
            </a:r>
            <a:endParaRPr lang="en-US" altLang="ja-JP" dirty="0"/>
          </a:p>
          <a:p>
            <a:endParaRPr lang="en-US" altLang="ja-JP" dirty="0"/>
          </a:p>
          <a:p>
            <a:r>
              <a:rPr lang="ja-JP" altLang="en-US" dirty="0"/>
              <a:t>税金による制度</a:t>
            </a:r>
            <a:endParaRPr lang="en-US" altLang="ja-JP" dirty="0"/>
          </a:p>
          <a:p>
            <a:r>
              <a:rPr kumimoji="1" lang="ja-JP" altLang="en-US" dirty="0"/>
              <a:t>民間保険による制度</a:t>
            </a:r>
            <a:endParaRPr kumimoji="1" lang="en-US" altLang="ja-JP" dirty="0"/>
          </a:p>
          <a:p>
            <a:r>
              <a:rPr lang="ja-JP" altLang="en-US" dirty="0"/>
              <a:t>公的保険による制度</a:t>
            </a:r>
            <a:endParaRPr kumimoji="1" lang="en-US" altLang="ja-JP" dirty="0"/>
          </a:p>
        </p:txBody>
      </p:sp>
    </p:spTree>
    <p:extLst>
      <p:ext uri="{BB962C8B-B14F-4D97-AF65-F5344CB8AC3E}">
        <p14:creationId xmlns:p14="http://schemas.microsoft.com/office/powerpoint/2010/main" val="2118796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63750" y="2708275"/>
            <a:ext cx="8229600" cy="1143000"/>
          </a:xfrm>
        </p:spPr>
        <p:txBody>
          <a:bodyPr/>
          <a:lstStyle/>
          <a:p>
            <a:r>
              <a:rPr lang="ja-JP" altLang="en-US"/>
              <a:t>社会保障給付費と国民負担率</a:t>
            </a:r>
          </a:p>
        </p:txBody>
      </p:sp>
      <p:sp>
        <p:nvSpPr>
          <p:cNvPr id="17411"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343658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3" y="116633"/>
            <a:ext cx="9173905" cy="648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280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652" y="0"/>
            <a:ext cx="9828696" cy="6858000"/>
          </a:xfrm>
          <a:prstGeom prst="rect">
            <a:avLst/>
          </a:prstGeom>
        </p:spPr>
      </p:pic>
    </p:spTree>
    <p:extLst>
      <p:ext uri="{BB962C8B-B14F-4D97-AF65-F5344CB8AC3E}">
        <p14:creationId xmlns:p14="http://schemas.microsoft.com/office/powerpoint/2010/main" val="4257964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57425"/>
            <a:ext cx="10515600" cy="1325563"/>
          </a:xfrm>
        </p:spPr>
        <p:txBody>
          <a:bodyPr/>
          <a:lstStyle/>
          <a:p>
            <a:pPr algn="ctr"/>
            <a:r>
              <a:rPr kumimoji="1" lang="ja-JP" altLang="en-US" dirty="0"/>
              <a:t>感染症対策</a:t>
            </a: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544091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日本の感染症対策</a:t>
            </a:r>
          </a:p>
        </p:txBody>
      </p:sp>
      <p:sp>
        <p:nvSpPr>
          <p:cNvPr id="3" name="コンテンツ プレースホルダー 2"/>
          <p:cNvSpPr>
            <a:spLocks noGrp="1"/>
          </p:cNvSpPr>
          <p:nvPr>
            <p:ph idx="1"/>
          </p:nvPr>
        </p:nvSpPr>
        <p:spPr>
          <a:xfrm>
            <a:off x="838200" y="1690688"/>
            <a:ext cx="10515600" cy="4838700"/>
          </a:xfrm>
        </p:spPr>
        <p:txBody>
          <a:bodyPr>
            <a:noAutofit/>
          </a:bodyPr>
          <a:lstStyle/>
          <a:p>
            <a:r>
              <a:rPr lang="ja-JP" altLang="en-US" dirty="0"/>
              <a:t>感染症の予防及び感染症の患者に対する医療に関する法律（</a:t>
            </a:r>
            <a:r>
              <a:rPr kumimoji="1" lang="ja-JP" altLang="en-US" dirty="0"/>
              <a:t>感染症法）</a:t>
            </a:r>
            <a:endParaRPr kumimoji="1" lang="en-US" altLang="ja-JP" dirty="0"/>
          </a:p>
          <a:p>
            <a:pPr lvl="1"/>
            <a:r>
              <a:rPr kumimoji="1" lang="ja-JP" altLang="en-US" dirty="0"/>
              <a:t>感染症類型（</a:t>
            </a:r>
            <a:r>
              <a:rPr kumimoji="1" lang="en-US" altLang="ja-JP" dirty="0"/>
              <a:t>1-5</a:t>
            </a:r>
            <a:r>
              <a:rPr kumimoji="1" lang="ja-JP" altLang="en-US" dirty="0"/>
              <a:t>類）、新感染症、指定感染症</a:t>
            </a:r>
            <a:endParaRPr kumimoji="1" lang="en-US" altLang="ja-JP" dirty="0"/>
          </a:p>
          <a:p>
            <a:pPr lvl="1"/>
            <a:r>
              <a:rPr lang="ja-JP" altLang="en-US" dirty="0"/>
              <a:t>感染症指定医療機関（特定、１種，２種）</a:t>
            </a:r>
            <a:endParaRPr lang="en-US" altLang="ja-JP" dirty="0"/>
          </a:p>
          <a:p>
            <a:pPr lvl="1"/>
            <a:r>
              <a:rPr kumimoji="1" lang="ja-JP" altLang="en-US" dirty="0"/>
              <a:t>入院勧告（新、１</a:t>
            </a:r>
            <a:r>
              <a:rPr kumimoji="1" lang="en-US" altLang="ja-JP" dirty="0"/>
              <a:t>-</a:t>
            </a:r>
            <a:r>
              <a:rPr kumimoji="1" lang="ja-JP" altLang="en-US" dirty="0"/>
              <a:t>２類）、公費負担</a:t>
            </a:r>
            <a:endParaRPr kumimoji="1" lang="en-US" altLang="ja-JP" dirty="0"/>
          </a:p>
          <a:p>
            <a:pPr lvl="1"/>
            <a:r>
              <a:rPr kumimoji="1" lang="ja-JP" altLang="en-US" dirty="0"/>
              <a:t>感染症発生動向調査（感染症サーベイランス）</a:t>
            </a:r>
            <a:endParaRPr kumimoji="1" lang="en-US" altLang="ja-JP" dirty="0"/>
          </a:p>
          <a:p>
            <a:pPr lvl="1"/>
            <a:r>
              <a:rPr kumimoji="1" lang="ja-JP" altLang="en-US" dirty="0"/>
              <a:t>人権の尊重、過去の反省</a:t>
            </a:r>
            <a:endParaRPr kumimoji="1" lang="en-US" altLang="ja-JP" dirty="0"/>
          </a:p>
          <a:p>
            <a:pPr lvl="1"/>
            <a:endParaRPr kumimoji="1" lang="en-US" altLang="ja-JP" dirty="0"/>
          </a:p>
          <a:p>
            <a:r>
              <a:rPr kumimoji="1" lang="ja-JP" altLang="en-US" dirty="0"/>
              <a:t>予防接種法</a:t>
            </a:r>
            <a:endParaRPr kumimoji="1" lang="en-US" altLang="ja-JP" dirty="0"/>
          </a:p>
          <a:p>
            <a:pPr lvl="1"/>
            <a:r>
              <a:rPr lang="ja-JP" altLang="en-US" dirty="0"/>
              <a:t>予防接種（Ａ類、Ｂ類）と公費負担</a:t>
            </a:r>
            <a:endParaRPr lang="en-US" altLang="ja-JP" dirty="0"/>
          </a:p>
          <a:p>
            <a:pPr lvl="1"/>
            <a:r>
              <a:rPr lang="ja-JP" altLang="en-US" dirty="0"/>
              <a:t>健康被害の補償</a:t>
            </a:r>
            <a:endParaRPr kumimoji="1" lang="ja-JP" altLang="en-US" dirty="0"/>
          </a:p>
        </p:txBody>
      </p:sp>
    </p:spTree>
    <p:extLst>
      <p:ext uri="{BB962C8B-B14F-4D97-AF65-F5344CB8AC3E}">
        <p14:creationId xmlns:p14="http://schemas.microsoft.com/office/powerpoint/2010/main" val="247812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6"/>
            <a:ext cx="10515600" cy="1147764"/>
          </a:xfrm>
        </p:spPr>
        <p:txBody>
          <a:bodyPr/>
          <a:lstStyle/>
          <a:p>
            <a:r>
              <a:rPr kumimoji="1" lang="ja-JP" altLang="en-US" dirty="0"/>
              <a:t>保健所との違い</a:t>
            </a:r>
          </a:p>
        </p:txBody>
      </p:sp>
      <p:sp>
        <p:nvSpPr>
          <p:cNvPr id="3" name="テキスト プレースホルダー 2"/>
          <p:cNvSpPr>
            <a:spLocks noGrp="1"/>
          </p:cNvSpPr>
          <p:nvPr>
            <p:ph type="body" idx="1"/>
          </p:nvPr>
        </p:nvSpPr>
        <p:spPr>
          <a:xfrm>
            <a:off x="839788" y="1185070"/>
            <a:ext cx="5157787" cy="823912"/>
          </a:xfrm>
        </p:spPr>
        <p:txBody>
          <a:bodyPr>
            <a:normAutofit/>
          </a:bodyPr>
          <a:lstStyle/>
          <a:p>
            <a:r>
              <a:rPr kumimoji="1" lang="ja-JP" altLang="en-US" sz="3600" b="0" dirty="0">
                <a:solidFill>
                  <a:srgbClr val="C00000"/>
                </a:solidFill>
              </a:rPr>
              <a:t>保健所</a:t>
            </a:r>
          </a:p>
        </p:txBody>
      </p:sp>
      <p:sp>
        <p:nvSpPr>
          <p:cNvPr id="4" name="コンテンツ プレースホルダー 3"/>
          <p:cNvSpPr>
            <a:spLocks noGrp="1"/>
          </p:cNvSpPr>
          <p:nvPr>
            <p:ph sz="half" idx="2"/>
          </p:nvPr>
        </p:nvSpPr>
        <p:spPr>
          <a:xfrm>
            <a:off x="839788" y="2008981"/>
            <a:ext cx="5157787" cy="5627951"/>
          </a:xfrm>
        </p:spPr>
        <p:txBody>
          <a:bodyPr>
            <a:normAutofit/>
          </a:bodyPr>
          <a:lstStyle/>
          <a:p>
            <a:r>
              <a:rPr kumimoji="1" lang="ja-JP" altLang="en-US" dirty="0"/>
              <a:t>根拠法令</a:t>
            </a:r>
            <a:endParaRPr kumimoji="1" lang="en-US" altLang="ja-JP" dirty="0"/>
          </a:p>
          <a:p>
            <a:pPr lvl="1"/>
            <a:r>
              <a:rPr lang="ja-JP" altLang="en-US" dirty="0"/>
              <a:t>地域保健法</a:t>
            </a:r>
            <a:endParaRPr kumimoji="1" lang="en-US" altLang="ja-JP" dirty="0"/>
          </a:p>
          <a:p>
            <a:r>
              <a:rPr lang="ja-JP" altLang="en-US" dirty="0"/>
              <a:t>設置主体</a:t>
            </a:r>
            <a:endParaRPr lang="en-US" altLang="ja-JP" dirty="0"/>
          </a:p>
          <a:p>
            <a:pPr lvl="1"/>
            <a:r>
              <a:rPr lang="ja-JP" altLang="en-US" dirty="0"/>
              <a:t>都道府県、指定都市、中核市、</a:t>
            </a:r>
            <a:endParaRPr lang="en-US" altLang="ja-JP" dirty="0"/>
          </a:p>
          <a:p>
            <a:pPr lvl="1"/>
            <a:r>
              <a:rPr lang="ja-JP" altLang="en-US" dirty="0"/>
              <a:t>特別区、地域保健法政令市</a:t>
            </a:r>
            <a:endParaRPr lang="en-US" altLang="ja-JP" dirty="0"/>
          </a:p>
          <a:p>
            <a:r>
              <a:rPr kumimoji="1" lang="ja-JP" altLang="en-US" dirty="0"/>
              <a:t>所長</a:t>
            </a:r>
            <a:endParaRPr kumimoji="1" lang="en-US" altLang="ja-JP" dirty="0"/>
          </a:p>
          <a:p>
            <a:pPr lvl="1"/>
            <a:r>
              <a:rPr lang="ja-JP" altLang="en-US" dirty="0"/>
              <a:t>医師</a:t>
            </a:r>
            <a:endParaRPr kumimoji="1" lang="en-US" altLang="ja-JP" dirty="0"/>
          </a:p>
          <a:p>
            <a:r>
              <a:rPr kumimoji="1" lang="ja-JP" altLang="en-US" dirty="0"/>
              <a:t>所轄区域</a:t>
            </a:r>
            <a:endParaRPr kumimoji="1" lang="en-US" altLang="ja-JP" dirty="0"/>
          </a:p>
          <a:p>
            <a:pPr lvl="1"/>
            <a:r>
              <a:rPr lang="ja-JP" altLang="en-US" dirty="0"/>
              <a:t>２次医療圏</a:t>
            </a:r>
            <a:endParaRPr kumimoji="1" lang="en-US" altLang="ja-JP" dirty="0"/>
          </a:p>
        </p:txBody>
      </p:sp>
      <p:sp>
        <p:nvSpPr>
          <p:cNvPr id="5" name="テキスト プレースホルダー 4"/>
          <p:cNvSpPr>
            <a:spLocks noGrp="1"/>
          </p:cNvSpPr>
          <p:nvPr>
            <p:ph type="body" sz="quarter" idx="3"/>
          </p:nvPr>
        </p:nvSpPr>
        <p:spPr>
          <a:xfrm>
            <a:off x="6084887" y="1100934"/>
            <a:ext cx="5183188" cy="823912"/>
          </a:xfrm>
        </p:spPr>
        <p:txBody>
          <a:bodyPr>
            <a:normAutofit/>
          </a:bodyPr>
          <a:lstStyle/>
          <a:p>
            <a:r>
              <a:rPr kumimoji="1" lang="ja-JP" altLang="en-US" sz="3600" dirty="0">
                <a:solidFill>
                  <a:srgbClr val="C00000"/>
                </a:solidFill>
              </a:rPr>
              <a:t>衛生研究所</a:t>
            </a:r>
          </a:p>
        </p:txBody>
      </p:sp>
      <p:sp>
        <p:nvSpPr>
          <p:cNvPr id="6" name="コンテンツ プレースホルダー 5"/>
          <p:cNvSpPr>
            <a:spLocks noGrp="1"/>
          </p:cNvSpPr>
          <p:nvPr>
            <p:ph sz="quarter" idx="4"/>
          </p:nvPr>
        </p:nvSpPr>
        <p:spPr>
          <a:xfrm>
            <a:off x="6172200" y="2008981"/>
            <a:ext cx="5183188" cy="4578086"/>
          </a:xfrm>
        </p:spPr>
        <p:txBody>
          <a:bodyPr>
            <a:normAutofit/>
          </a:bodyPr>
          <a:lstStyle/>
          <a:p>
            <a:r>
              <a:rPr lang="ja-JP" altLang="en-US" dirty="0"/>
              <a:t>根拠法令</a:t>
            </a:r>
            <a:endParaRPr lang="en-US" altLang="ja-JP" dirty="0"/>
          </a:p>
          <a:p>
            <a:pPr lvl="1"/>
            <a:r>
              <a:rPr lang="ja-JP" altLang="en-US" dirty="0"/>
              <a:t>なし、厚生省事務次官通知</a:t>
            </a:r>
            <a:endParaRPr lang="en-US" altLang="ja-JP" dirty="0"/>
          </a:p>
          <a:p>
            <a:r>
              <a:rPr lang="ja-JP" altLang="en-US" dirty="0"/>
              <a:t>設置主体</a:t>
            </a:r>
            <a:endParaRPr lang="en-US" altLang="ja-JP" dirty="0"/>
          </a:p>
          <a:p>
            <a:pPr lvl="1"/>
            <a:r>
              <a:rPr lang="ja-JP" altLang="en-US" dirty="0"/>
              <a:t>同様</a:t>
            </a:r>
            <a:endParaRPr lang="en-US" altLang="ja-JP" dirty="0"/>
          </a:p>
          <a:p>
            <a:pPr lvl="1"/>
            <a:endParaRPr lang="en-US" altLang="ja-JP" dirty="0"/>
          </a:p>
          <a:p>
            <a:r>
              <a:rPr lang="ja-JP" altLang="en-US" dirty="0"/>
              <a:t>所長</a:t>
            </a:r>
            <a:endParaRPr lang="en-US" altLang="ja-JP" dirty="0"/>
          </a:p>
          <a:p>
            <a:pPr lvl="1"/>
            <a:r>
              <a:rPr lang="ja-JP" altLang="en-US" dirty="0"/>
              <a:t>規定なし</a:t>
            </a:r>
            <a:endParaRPr lang="en-US" altLang="ja-JP" dirty="0"/>
          </a:p>
          <a:p>
            <a:r>
              <a:rPr lang="ja-JP" altLang="en-US" dirty="0"/>
              <a:t>所轄区域</a:t>
            </a:r>
            <a:endParaRPr lang="en-US" altLang="ja-JP" dirty="0"/>
          </a:p>
          <a:p>
            <a:pPr lvl="1"/>
            <a:r>
              <a:rPr lang="ja-JP" altLang="en-US" dirty="0"/>
              <a:t>設置主体管轄区域</a:t>
            </a:r>
            <a:endParaRPr lang="en-US" altLang="ja-JP" dirty="0"/>
          </a:p>
          <a:p>
            <a:endParaRPr kumimoji="1" lang="ja-JP" altLang="en-US" dirty="0"/>
          </a:p>
        </p:txBody>
      </p:sp>
    </p:spTree>
    <p:extLst>
      <p:ext uri="{BB962C8B-B14F-4D97-AF65-F5344CB8AC3E}">
        <p14:creationId xmlns:p14="http://schemas.microsoft.com/office/powerpoint/2010/main" val="1180521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ja-JP" altLang="en-US" sz="4000" dirty="0"/>
              <a:t>感染症の予防及び感染症の患者に対する医療に関する法律（平成</a:t>
            </a:r>
            <a:r>
              <a:rPr lang="en-US" altLang="ja-JP" sz="4000" dirty="0"/>
              <a:t>11</a:t>
            </a:r>
            <a:r>
              <a:rPr lang="ja-JP" altLang="en-US" sz="4000" dirty="0"/>
              <a:t>年）</a:t>
            </a:r>
          </a:p>
        </p:txBody>
      </p:sp>
      <p:sp>
        <p:nvSpPr>
          <p:cNvPr id="5123" name="Rectangle 3"/>
          <p:cNvSpPr>
            <a:spLocks noGrp="1" noChangeArrowheads="1"/>
          </p:cNvSpPr>
          <p:nvPr>
            <p:ph type="body" idx="1"/>
          </p:nvPr>
        </p:nvSpPr>
        <p:spPr/>
        <p:txBody>
          <a:bodyPr/>
          <a:lstStyle/>
          <a:p>
            <a:pPr eaLnBrk="1" hangingPunct="1">
              <a:lnSpc>
                <a:spcPct val="150000"/>
              </a:lnSpc>
              <a:buFontTx/>
              <a:buNone/>
            </a:pPr>
            <a:r>
              <a:rPr lang="ja-JP" altLang="en-US" b="1" dirty="0"/>
              <a:t>第一条</a:t>
            </a:r>
            <a:r>
              <a:rPr lang="ja-JP" altLang="en-US" dirty="0"/>
              <a:t> 　この法律は、感染症の予防及び感染症の患者に対する医療に関し必要な措置を定めることにより、感染症の</a:t>
            </a:r>
            <a:r>
              <a:rPr lang="ja-JP" altLang="en-US" dirty="0">
                <a:solidFill>
                  <a:srgbClr val="FF0000"/>
                </a:solidFill>
              </a:rPr>
              <a:t>発生を予防</a:t>
            </a:r>
            <a:r>
              <a:rPr lang="ja-JP" altLang="en-US" dirty="0"/>
              <a:t>し、及びその</a:t>
            </a:r>
            <a:r>
              <a:rPr lang="ja-JP" altLang="en-US" dirty="0">
                <a:solidFill>
                  <a:srgbClr val="FF0000"/>
                </a:solidFill>
              </a:rPr>
              <a:t>まん延の防止</a:t>
            </a:r>
            <a:r>
              <a:rPr lang="ja-JP" altLang="en-US" dirty="0"/>
              <a:t>を図り、もって公衆衛生の向上及び増進を図ることを目的とする。 </a:t>
            </a:r>
          </a:p>
          <a:p>
            <a:pPr eaLnBrk="1" hangingPunct="1">
              <a:lnSpc>
                <a:spcPct val="150000"/>
              </a:lnSpc>
            </a:pPr>
            <a:endParaRPr lang="en-US" altLang="ja-JP" dirty="0"/>
          </a:p>
        </p:txBody>
      </p:sp>
    </p:spTree>
    <p:extLst>
      <p:ext uri="{BB962C8B-B14F-4D97-AF65-F5344CB8AC3E}">
        <p14:creationId xmlns:p14="http://schemas.microsoft.com/office/powerpoint/2010/main" val="286354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extLst/>
          </p:nvPr>
        </p:nvGraphicFramePr>
        <p:xfrm>
          <a:off x="1507066" y="1412875"/>
          <a:ext cx="9618134" cy="5264150"/>
        </p:xfrm>
        <a:graphic>
          <a:graphicData uri="http://schemas.openxmlformats.org/drawingml/2006/table">
            <a:tbl>
              <a:tblPr/>
              <a:tblGrid>
                <a:gridCol w="2770626">
                  <a:extLst>
                    <a:ext uri="{9D8B030D-6E8A-4147-A177-3AD203B41FA5}">
                      <a16:colId xmlns:a16="http://schemas.microsoft.com/office/drawing/2014/main" val="20000"/>
                    </a:ext>
                  </a:extLst>
                </a:gridCol>
                <a:gridCol w="3178494">
                  <a:extLst>
                    <a:ext uri="{9D8B030D-6E8A-4147-A177-3AD203B41FA5}">
                      <a16:colId xmlns:a16="http://schemas.microsoft.com/office/drawing/2014/main" val="20001"/>
                    </a:ext>
                  </a:extLst>
                </a:gridCol>
                <a:gridCol w="3669014">
                  <a:extLst>
                    <a:ext uri="{9D8B030D-6E8A-4147-A177-3AD203B41FA5}">
                      <a16:colId xmlns:a16="http://schemas.microsoft.com/office/drawing/2014/main" val="20002"/>
                    </a:ext>
                  </a:extLst>
                </a:gridCol>
              </a:tblGrid>
              <a:tr h="539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区分</a:t>
                      </a:r>
                    </a:p>
                  </a:txBody>
                  <a:tcPr anchor="ct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HG丸ｺﾞｼｯｸM-PRO" pitchFamily="49" charset="-128"/>
                          <a:ea typeface="HG丸ｺﾞｼｯｸM-PRO" pitchFamily="49" charset="-128"/>
                        </a:rPr>
                        <a:t>疾病</a:t>
                      </a: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kumimoji="1" lang="ja-JP" altLang="en-US"/>
                    </a:p>
                  </a:txBody>
                  <a:tcPr/>
                </a:tc>
                <a:extLst>
                  <a:ext uri="{0D108BD9-81ED-4DB2-BD59-A6C34878D82A}">
                    <a16:rowId xmlns:a16="http://schemas.microsoft.com/office/drawing/2014/main" val="10000"/>
                  </a:ext>
                </a:extLst>
              </a:tr>
              <a:tr h="782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一類感染症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・ペスト</a:t>
                      </a:r>
                      <a:b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b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a:t>
                      </a:r>
                      <a:r>
                        <a:rPr kumimoji="1" lang="ja-JP" altLang="en-US" sz="2400" b="0" i="0" u="none" strike="noStrike" cap="none" normalizeH="0" baseline="0" dirty="0">
                          <a:ln>
                            <a:noFill/>
                          </a:ln>
                          <a:solidFill>
                            <a:srgbClr val="FF0000"/>
                          </a:solidFill>
                          <a:effectLst/>
                          <a:latin typeface="HG丸ｺﾞｼｯｸM-PRO" pitchFamily="49" charset="-128"/>
                          <a:ea typeface="HG丸ｺﾞｼｯｸM-PRO" pitchFamily="49" charset="-128"/>
                        </a:rPr>
                        <a:t>エボラ出血熱</a:t>
                      </a:r>
                      <a:br>
                        <a:rPr kumimoji="1" lang="ja-JP" altLang="en-US" sz="2400" b="0" i="0" u="none" strike="noStrike" cap="none" normalizeH="0" baseline="0" dirty="0">
                          <a:ln>
                            <a:noFill/>
                          </a:ln>
                          <a:solidFill>
                            <a:srgbClr val="FF0000"/>
                          </a:solidFill>
                          <a:effectLst/>
                          <a:latin typeface="HG丸ｺﾞｼｯｸM-PRO" pitchFamily="49" charset="-128"/>
                          <a:ea typeface="HG丸ｺﾞｼｯｸM-PRO" pitchFamily="49" charset="-128"/>
                        </a:rPr>
                      </a:b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・クリミア・コンゴ出血熱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a:t>
                      </a:r>
                      <a:r>
                        <a:rPr kumimoji="1" lang="ja-JP" altLang="en-US" sz="2800" b="0" i="0" u="none" strike="noStrike" cap="none" normalizeH="0" baseline="0" dirty="0">
                          <a:ln>
                            <a:noFill/>
                          </a:ln>
                          <a:solidFill>
                            <a:srgbClr val="FF0000"/>
                          </a:solidFill>
                          <a:effectLst/>
                          <a:latin typeface="HG丸ｺﾞｼｯｸM-PRO" pitchFamily="49" charset="-128"/>
                          <a:ea typeface="HG丸ｺﾞｼｯｸM-PRO" pitchFamily="49" charset="-128"/>
                        </a:rPr>
                        <a:t>痘瘡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　・マールブルグ病</a:t>
                      </a:r>
                      <a:b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b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　・ラッサ熱</a:t>
                      </a:r>
                      <a:b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b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　・南米出血熱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extLst>
                  <a:ext uri="{0D108BD9-81ED-4DB2-BD59-A6C34878D82A}">
                    <a16:rowId xmlns:a16="http://schemas.microsoft.com/office/drawing/2014/main" val="10001"/>
                  </a:ext>
                </a:extLst>
              </a:tr>
              <a:tr h="782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en-US" altLang="ja-JP" sz="2400" b="0" i="0" u="none" strike="noStrike" cap="none" normalizeH="0" baseline="0" dirty="0">
                          <a:ln>
                            <a:noFill/>
                          </a:ln>
                          <a:solidFill>
                            <a:schemeClr val="tx1"/>
                          </a:solidFill>
                          <a:effectLst/>
                          <a:latin typeface="HG丸ｺﾞｼｯｸM-PRO" pitchFamily="49" charset="-128"/>
                          <a:ea typeface="HG丸ｺﾞｼｯｸM-PRO" pitchFamily="49" charset="-128"/>
                        </a:rPr>
                      </a:b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二類感染症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a:t>
                      </a:r>
                      <a:r>
                        <a:rPr kumimoji="1" lang="en-US" altLang="ja-JP" sz="2400" b="0" i="0" u="none" strike="noStrike" cap="none" normalizeH="0" baseline="0" dirty="0">
                          <a:ln>
                            <a:noFill/>
                          </a:ln>
                          <a:solidFill>
                            <a:schemeClr val="tx1"/>
                          </a:solidFill>
                          <a:effectLst/>
                          <a:latin typeface="HG丸ｺﾞｼｯｸM-PRO" pitchFamily="49" charset="-128"/>
                          <a:ea typeface="HG丸ｺﾞｼｯｸM-PRO" pitchFamily="49" charset="-128"/>
                        </a:rPr>
                        <a:t>SARS</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・ジフテリア</a:t>
                      </a:r>
                      <a:endParaRPr kumimoji="1" lang="en-US" altLang="ja-JP" sz="2400" b="0" i="0" u="none" strike="noStrike" cap="none" normalizeH="0" baseline="0" dirty="0">
                        <a:ln>
                          <a:noFill/>
                        </a:ln>
                        <a:solidFill>
                          <a:schemeClr val="tx1"/>
                        </a:solidFill>
                        <a:effectLst/>
                        <a:latin typeface="HG丸ｺﾞｼｯｸM-PRO" pitchFamily="49" charset="-128"/>
                        <a:ea typeface="HG丸ｺﾞｼｯｸM-PRO" pitchFamily="49"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a:t>
                      </a:r>
                      <a:r>
                        <a:rPr kumimoji="1" lang="en-US" altLang="ja-JP" sz="2400" b="0" i="0" u="none" strike="noStrike" cap="none" normalizeH="0" baseline="0" dirty="0">
                          <a:ln>
                            <a:noFill/>
                          </a:ln>
                          <a:solidFill>
                            <a:schemeClr val="tx1"/>
                          </a:solidFill>
                          <a:effectLst/>
                          <a:latin typeface="HG丸ｺﾞｼｯｸM-PRO" pitchFamily="49" charset="-128"/>
                          <a:ea typeface="HG丸ｺﾞｼｯｸM-PRO" pitchFamily="49" charset="-128"/>
                        </a:rPr>
                        <a:t>MERS</a:t>
                      </a:r>
                      <a:endPar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a:t>
                      </a:r>
                      <a:r>
                        <a:rPr kumimoji="1" lang="ja-JP" altLang="en-US" sz="2400" b="0" i="0" u="none" strike="noStrike" cap="none" normalizeH="0" baseline="0" dirty="0">
                          <a:ln>
                            <a:noFill/>
                          </a:ln>
                          <a:solidFill>
                            <a:srgbClr val="0070C0"/>
                          </a:solidFill>
                          <a:effectLst/>
                          <a:latin typeface="HG丸ｺﾞｼｯｸM-PRO" pitchFamily="49" charset="-128"/>
                          <a:ea typeface="HG丸ｺﾞｼｯｸM-PRO" pitchFamily="49" charset="-128"/>
                        </a:rPr>
                        <a:t>結核</a:t>
                      </a:r>
                      <a:br>
                        <a:rPr kumimoji="1" lang="ja-JP" altLang="en-US" sz="2400" b="0" i="0" u="none" strike="noStrike" cap="none" normalizeH="0" baseline="0" dirty="0">
                          <a:ln>
                            <a:noFill/>
                          </a:ln>
                          <a:solidFill>
                            <a:srgbClr val="0070C0"/>
                          </a:solidFill>
                          <a:effectLst/>
                          <a:latin typeface="HG丸ｺﾞｼｯｸM-PRO" pitchFamily="49" charset="-128"/>
                          <a:ea typeface="HG丸ｺﾞｼｯｸM-PRO" pitchFamily="49" charset="-128"/>
                        </a:rPr>
                      </a:br>
                      <a:r>
                        <a:rPr kumimoji="1" lang="ja-JP" altLang="en-US" sz="2400" b="0" i="0" u="none" strike="noStrike" cap="none" normalizeH="0" baseline="0" dirty="0">
                          <a:ln>
                            <a:noFill/>
                          </a:ln>
                          <a:solidFill>
                            <a:srgbClr val="0070C0"/>
                          </a:solidFill>
                          <a:effectLst/>
                          <a:latin typeface="HG丸ｺﾞｼｯｸM-PRO" pitchFamily="49" charset="-128"/>
                          <a:ea typeface="HG丸ｺﾞｼｯｸM-PRO" pitchFamily="49" charset="-128"/>
                        </a:rPr>
                        <a:t>・急性灰白髄炎</a:t>
                      </a:r>
                      <a:endParaRPr kumimoji="1" lang="en-US" altLang="ja-JP" sz="2400" b="0" i="0" u="none" strike="noStrike" cap="none" normalizeH="0" baseline="0" dirty="0">
                        <a:ln>
                          <a:noFill/>
                        </a:ln>
                        <a:solidFill>
                          <a:srgbClr val="0070C0"/>
                        </a:solidFill>
                        <a:effectLst/>
                        <a:latin typeface="HG丸ｺﾞｼｯｸM-PRO" pitchFamily="49" charset="-128"/>
                        <a:ea typeface="HG丸ｺﾞｼｯｸM-PRO" pitchFamily="49"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70C0"/>
                          </a:solidFill>
                          <a:effectLst/>
                          <a:latin typeface="HG丸ｺﾞｼｯｸM-PRO" pitchFamily="49" charset="-128"/>
                          <a:ea typeface="HG丸ｺﾞｼｯｸM-PRO" pitchFamily="49" charset="-128"/>
                        </a:rPr>
                        <a:t>・鳥インフルエンザ（</a:t>
                      </a:r>
                      <a:r>
                        <a:rPr kumimoji="1" lang="en-US" altLang="ja-JP" sz="2400" b="0" i="0" u="none" strike="noStrike" cap="none" normalizeH="0" baseline="0" dirty="0">
                          <a:ln>
                            <a:noFill/>
                          </a:ln>
                          <a:solidFill>
                            <a:srgbClr val="0070C0"/>
                          </a:solidFill>
                          <a:effectLst/>
                          <a:latin typeface="HG丸ｺﾞｼｯｸM-PRO" pitchFamily="49" charset="-128"/>
                          <a:ea typeface="HG丸ｺﾞｼｯｸM-PRO" pitchFamily="49" charset="-128"/>
                        </a:rPr>
                        <a:t>H5N1,</a:t>
                      </a:r>
                      <a:r>
                        <a:rPr kumimoji="1" lang="ja-JP" altLang="en-US" sz="2400" b="0" i="0" u="none" strike="noStrike" cap="none" normalizeH="0" baseline="0" dirty="0">
                          <a:ln>
                            <a:noFill/>
                          </a:ln>
                          <a:solidFill>
                            <a:srgbClr val="0070C0"/>
                          </a:solidFill>
                          <a:effectLst/>
                          <a:latin typeface="HG丸ｺﾞｼｯｸM-PRO" pitchFamily="49" charset="-128"/>
                          <a:ea typeface="HG丸ｺﾞｼｯｸM-PRO" pitchFamily="49" charset="-128"/>
                        </a:rPr>
                        <a:t>　</a:t>
                      </a:r>
                      <a:r>
                        <a:rPr kumimoji="1" lang="en-US" altLang="ja-JP" sz="2400" b="0" i="0" u="none" strike="noStrike" cap="none" normalizeH="0" baseline="0" dirty="0">
                          <a:ln>
                            <a:noFill/>
                          </a:ln>
                          <a:solidFill>
                            <a:srgbClr val="0070C0"/>
                          </a:solidFill>
                          <a:effectLst/>
                          <a:latin typeface="HG丸ｺﾞｼｯｸM-PRO" pitchFamily="49" charset="-128"/>
                          <a:ea typeface="HG丸ｺﾞｼｯｸM-PRO" pitchFamily="49" charset="-128"/>
                        </a:rPr>
                        <a:t>H7N9)</a:t>
                      </a:r>
                      <a:endParaRPr kumimoji="1" lang="ja-JP" altLang="en-US" sz="2400" b="0" i="0" u="none" strike="noStrike" cap="none" normalizeH="0" baseline="0" dirty="0">
                        <a:ln>
                          <a:noFill/>
                        </a:ln>
                        <a:solidFill>
                          <a:srgbClr val="0070C0"/>
                        </a:solidFill>
                        <a:effectLst/>
                        <a:latin typeface="HG丸ｺﾞｼｯｸM-PRO" pitchFamily="49" charset="-128"/>
                        <a:ea typeface="HG丸ｺﾞｼｯｸM-PRO"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extLst>
                  <a:ext uri="{0D108BD9-81ED-4DB2-BD59-A6C34878D82A}">
                    <a16:rowId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en-US" altLang="ja-JP" sz="2400" b="0" i="0" u="none" strike="noStrike" cap="none" normalizeH="0" baseline="0">
                          <a:ln>
                            <a:noFill/>
                          </a:ln>
                          <a:solidFill>
                            <a:schemeClr val="tx1"/>
                          </a:solidFill>
                          <a:effectLst/>
                          <a:latin typeface="HG丸ｺﾞｼｯｸM-PRO" pitchFamily="49" charset="-128"/>
                          <a:ea typeface="HG丸ｺﾞｼｯｸM-PRO" pitchFamily="49" charset="-128"/>
                        </a:rPr>
                      </a:br>
                      <a:r>
                        <a:rPr kumimoji="1" lang="ja-JP" altLang="en-US" sz="2400" b="0" i="0" u="none" strike="noStrike" cap="none" normalizeH="0" baseline="0">
                          <a:ln>
                            <a:noFill/>
                          </a:ln>
                          <a:solidFill>
                            <a:schemeClr val="tx1"/>
                          </a:solidFill>
                          <a:effectLst/>
                          <a:latin typeface="HG丸ｺﾞｼｯｸM-PRO" pitchFamily="49" charset="-128"/>
                          <a:ea typeface="HG丸ｺﾞｼｯｸM-PRO" pitchFamily="49" charset="-128"/>
                        </a:rPr>
                        <a:t>三類感染症</a:t>
                      </a:r>
                      <a:br>
                        <a:rPr kumimoji="1" lang="ja-JP" altLang="en-US" sz="2400" b="0" i="0" u="none" strike="noStrike" cap="none" normalizeH="0" baseline="0">
                          <a:ln>
                            <a:noFill/>
                          </a:ln>
                          <a:solidFill>
                            <a:schemeClr val="tx1"/>
                          </a:solidFill>
                          <a:effectLst/>
                          <a:latin typeface="HG丸ｺﾞｼｯｸM-PRO" pitchFamily="49" charset="-128"/>
                          <a:ea typeface="HG丸ｺﾞｼｯｸM-PRO" pitchFamily="49" charset="-128"/>
                        </a:rPr>
                      </a:br>
                      <a:r>
                        <a:rPr kumimoji="1" lang="ja-JP" altLang="en-US" sz="2400" b="0" i="0" u="none" strike="noStrike" cap="none" normalizeH="0" baseline="0">
                          <a:ln>
                            <a:noFill/>
                          </a:ln>
                          <a:solidFill>
                            <a:schemeClr val="tx1"/>
                          </a:solidFill>
                          <a:effectLst/>
                          <a:latin typeface="HG丸ｺﾞｼｯｸM-PRO" pitchFamily="49" charset="-128"/>
                          <a:ea typeface="HG丸ｺﾞｼｯｸM-PRO" pitchFamily="49"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・腸管出血性大腸　　菌感染症</a:t>
                      </a:r>
                      <a:b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b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　腸チフス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　パラチフス</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　コレラ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丸ｺﾞｼｯｸM-PRO" pitchFamily="49" charset="-128"/>
                          <a:ea typeface="HG丸ｺﾞｼｯｸM-PRO" pitchFamily="49" charset="-128"/>
                        </a:rPr>
                        <a:t>　細菌性赤痢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extLst>
                  <a:ext uri="{0D108BD9-81ED-4DB2-BD59-A6C34878D82A}">
                    <a16:rowId xmlns:a16="http://schemas.microsoft.com/office/drawing/2014/main" val="10003"/>
                  </a:ext>
                </a:extLst>
              </a:tr>
            </a:tbl>
          </a:graphicData>
        </a:graphic>
      </p:graphicFrame>
      <p:sp>
        <p:nvSpPr>
          <p:cNvPr id="30742" name="Rectangle 25"/>
          <p:cNvSpPr>
            <a:spLocks noChangeArrowheads="1"/>
          </p:cNvSpPr>
          <p:nvPr/>
        </p:nvSpPr>
        <p:spPr bwMode="auto">
          <a:xfrm>
            <a:off x="2279650" y="188914"/>
            <a:ext cx="7924800" cy="1152525"/>
          </a:xfrm>
          <a:prstGeom prst="rect">
            <a:avLst/>
          </a:prstGeom>
          <a:solidFill>
            <a:srgbClr val="CCCCFF"/>
          </a:solidFill>
          <a:ln w="9525">
            <a:solidFill>
              <a:schemeClr val="tx1"/>
            </a:solidFill>
            <a:miter lim="800000"/>
            <a:headEnd/>
            <a:tailEnd/>
          </a:ln>
        </p:spPr>
        <p:txBody>
          <a:bodyPr wrap="none" anchor="ctr"/>
          <a:lstStyle/>
          <a:p>
            <a:pPr algn="ctr"/>
            <a:r>
              <a:rPr lang="ja-JP" altLang="en-US" sz="3600" dirty="0">
                <a:solidFill>
                  <a:schemeClr val="tx2"/>
                </a:solidFill>
                <a:latin typeface="Times" charset="0"/>
                <a:ea typeface="ＭＳ ゴシック" pitchFamily="49" charset="-128"/>
              </a:rPr>
              <a:t>感染症分類</a:t>
            </a:r>
          </a:p>
        </p:txBody>
      </p:sp>
    </p:spTree>
    <p:extLst>
      <p:ext uri="{BB962C8B-B14F-4D97-AF65-F5344CB8AC3E}">
        <p14:creationId xmlns:p14="http://schemas.microsoft.com/office/powerpoint/2010/main" val="385546543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extLst/>
          </p:nvPr>
        </p:nvGraphicFramePr>
        <p:xfrm>
          <a:off x="1032933" y="355600"/>
          <a:ext cx="9922934" cy="6214745"/>
        </p:xfrm>
        <a:graphic>
          <a:graphicData uri="http://schemas.openxmlformats.org/drawingml/2006/table">
            <a:tbl>
              <a:tblPr/>
              <a:tblGrid>
                <a:gridCol w="3179211">
                  <a:extLst>
                    <a:ext uri="{9D8B030D-6E8A-4147-A177-3AD203B41FA5}">
                      <a16:colId xmlns:a16="http://schemas.microsoft.com/office/drawing/2014/main" val="20000"/>
                    </a:ext>
                  </a:extLst>
                </a:gridCol>
                <a:gridCol w="3181148">
                  <a:extLst>
                    <a:ext uri="{9D8B030D-6E8A-4147-A177-3AD203B41FA5}">
                      <a16:colId xmlns:a16="http://schemas.microsoft.com/office/drawing/2014/main" val="20001"/>
                    </a:ext>
                  </a:extLst>
                </a:gridCol>
                <a:gridCol w="3562575">
                  <a:extLst>
                    <a:ext uri="{9D8B030D-6E8A-4147-A177-3AD203B41FA5}">
                      <a16:colId xmlns:a16="http://schemas.microsoft.com/office/drawing/2014/main" val="20002"/>
                    </a:ext>
                  </a:extLst>
                </a:gridCol>
              </a:tblGrid>
              <a:tr h="6214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pitchFamily="18" charset="0"/>
                          <a:ea typeface="ＭＳ Ｐゴシック" charset="-128"/>
                        </a:rPr>
                        <a:t>4</a:t>
                      </a:r>
                      <a:r>
                        <a:rPr kumimoji="1" lang="ja-JP" altLang="en-US" sz="1800" b="0" i="0" u="none" strike="noStrike" cap="none" normalizeH="0" baseline="0" dirty="0">
                          <a:ln>
                            <a:noFill/>
                          </a:ln>
                          <a:solidFill>
                            <a:schemeClr val="tx1"/>
                          </a:solidFill>
                          <a:effectLst/>
                          <a:latin typeface="Times New Roman" pitchFamily="18" charset="0"/>
                          <a:ea typeface="ＭＳ Ｐゴシック" charset="-128"/>
                        </a:rPr>
                        <a:t>類</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ウエストナイル熱（ウエストナイル脳炎を含む）</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エキノコックス症</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黄熱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オウム病</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回帰熱</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Times New Roman" pitchFamily="18" charset="0"/>
                          <a:ea typeface="ＭＳ Ｐゴシック" charset="-128"/>
                        </a:rPr>
                        <a:t>Q</a:t>
                      </a: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狂犬病</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コクシジオイデス症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腎症候性出血熱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炭疽</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ツツガムシ病</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デング熱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日本紅斑熱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日本脳炎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ハンタウイルス肺症候群</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 </a:t>
                      </a:r>
                      <a:r>
                        <a:rPr kumimoji="1" lang="en-US" altLang="ja-JP" sz="1200" b="0" i="0" u="none" strike="noStrike" cap="none" normalizeH="0" baseline="0" dirty="0">
                          <a:ln>
                            <a:noFill/>
                          </a:ln>
                          <a:solidFill>
                            <a:schemeClr val="tx1"/>
                          </a:solidFill>
                          <a:effectLst/>
                          <a:latin typeface="Times New Roman" pitchFamily="18" charset="0"/>
                          <a:ea typeface="ＭＳ Ｐゴシック" charset="-128"/>
                        </a:rPr>
                        <a:t>B</a:t>
                      </a: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ウイルス病</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ブルセラ症</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発疹チフス</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マラリア</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ライム病</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レジオネラ症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乳児ボツリヌス症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急性</a:t>
                      </a:r>
                      <a:r>
                        <a:rPr kumimoji="1" lang="en-US" altLang="ja-JP" sz="1200" b="0" i="0" u="none" strike="noStrike" cap="none" normalizeH="0" baseline="0" dirty="0">
                          <a:ln>
                            <a:noFill/>
                          </a:ln>
                          <a:solidFill>
                            <a:srgbClr val="CC3300"/>
                          </a:solidFill>
                          <a:effectLst/>
                          <a:latin typeface="Times New Roman" pitchFamily="18" charset="0"/>
                          <a:ea typeface="ＭＳ Ｐゴシック" charset="-128"/>
                        </a:rPr>
                        <a:t>A</a:t>
                      </a: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型ウイルス肝炎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急性</a:t>
                      </a:r>
                      <a:r>
                        <a:rPr kumimoji="1" lang="en-US" altLang="ja-JP" sz="1200" b="0" i="0" u="none" strike="noStrike" cap="none" normalizeH="0" baseline="0" dirty="0">
                          <a:ln>
                            <a:noFill/>
                          </a:ln>
                          <a:solidFill>
                            <a:srgbClr val="CC3300"/>
                          </a:solidFill>
                          <a:effectLst/>
                          <a:latin typeface="Times New Roman" pitchFamily="18" charset="0"/>
                          <a:ea typeface="ＭＳ Ｐゴシック" charset="-128"/>
                        </a:rPr>
                        <a:t>E</a:t>
                      </a: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型ウイルス肝炎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高病原性トリ型インフルエンザ</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サル痘</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ニパウイルス感染症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野兎病</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リッサウイルス感染症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レプトスピラ症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pitchFamily="18" charset="0"/>
                          <a:ea typeface="ＭＳ Ｐゴシック" charset="-128"/>
                        </a:rPr>
                        <a:t>5</a:t>
                      </a:r>
                      <a:r>
                        <a:rPr kumimoji="1" lang="ja-JP" altLang="en-US" sz="1800" b="0" i="0" u="none" strike="noStrike" cap="none" normalizeH="0" baseline="0" dirty="0">
                          <a:ln>
                            <a:noFill/>
                          </a:ln>
                          <a:solidFill>
                            <a:schemeClr val="tx1"/>
                          </a:solidFill>
                          <a:effectLst/>
                          <a:latin typeface="Times New Roman" pitchFamily="18" charset="0"/>
                          <a:ea typeface="ＭＳ Ｐゴシック" charset="-128"/>
                        </a:rPr>
                        <a:t>類</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全数）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アメーバ赤痢</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急性ウイルス性肝炎（</a:t>
                      </a:r>
                      <a:r>
                        <a:rPr kumimoji="1" lang="en-US" altLang="ja-JP" sz="1200" b="0" i="0" u="none" strike="noStrike" cap="none" normalizeH="0" baseline="0" dirty="0">
                          <a:ln>
                            <a:noFill/>
                          </a:ln>
                          <a:solidFill>
                            <a:schemeClr val="tx1"/>
                          </a:solidFill>
                          <a:effectLst/>
                          <a:latin typeface="Times New Roman" pitchFamily="18" charset="0"/>
                          <a:ea typeface="ＭＳ Ｐゴシック" charset="-128"/>
                        </a:rPr>
                        <a:t>A</a:t>
                      </a: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型及び</a:t>
                      </a:r>
                      <a:r>
                        <a:rPr kumimoji="1" lang="en-US" altLang="ja-JP" sz="1200" b="0" i="0" u="none" strike="noStrike" cap="none" normalizeH="0" baseline="0" dirty="0">
                          <a:ln>
                            <a:noFill/>
                          </a:ln>
                          <a:solidFill>
                            <a:schemeClr val="tx1"/>
                          </a:solidFill>
                          <a:effectLst/>
                          <a:latin typeface="Times New Roman" pitchFamily="18" charset="0"/>
                          <a:ea typeface="ＭＳ Ｐゴシック" charset="-128"/>
                        </a:rPr>
                        <a:t>E</a:t>
                      </a: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型を除く）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クリプトスポリジウム症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クロイツフェルト・ヤコブ病</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劇症性溶血性レンサ球菌感染症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後天性免疫不全症候群</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ジアルジア症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髄膜炎菌性髄膜炎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先天性風疹症候群</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梅毒</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破傷風</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バンコマイシン耐性腸球菌感染症</a:t>
                      </a:r>
                      <a:b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b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急性脳炎</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rgbClr val="CC3300"/>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定点）</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咽頭結膜熱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インフルエンザ</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Times New Roman" pitchFamily="18" charset="0"/>
                          <a:ea typeface="ＭＳ Ｐゴシック" charset="-128"/>
                        </a:rPr>
                        <a:t>A</a:t>
                      </a: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群溶血性レンサ球菌咽頭炎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感染性胃腸炎</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急性出血性結膜炎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クラミジア肺炎</a:t>
                      </a:r>
                      <a:r>
                        <a:rPr kumimoji="1" lang="en-US" altLang="ja-JP" sz="1200" b="0" i="0" u="none" strike="noStrike" cap="none" normalizeH="0" baseline="0" dirty="0">
                          <a:ln>
                            <a:noFill/>
                          </a:ln>
                          <a:solidFill>
                            <a:schemeClr val="tx1"/>
                          </a:solidFill>
                          <a:effectLst/>
                          <a:latin typeface="Times New Roman" pitchFamily="18" charset="0"/>
                          <a:ea typeface="ＭＳ Ｐゴシック" charset="-128"/>
                        </a:rPr>
                        <a:t>(</a:t>
                      </a: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オウム病を除く</a:t>
                      </a:r>
                      <a:r>
                        <a:rPr kumimoji="1" lang="en-US" altLang="ja-JP" sz="1200" b="0" i="0" u="none" strike="noStrike" cap="none" normalizeH="0" baseline="0" dirty="0">
                          <a:ln>
                            <a:noFill/>
                          </a:ln>
                          <a:solidFill>
                            <a:schemeClr val="tx1"/>
                          </a:solidFill>
                          <a:effectLst/>
                          <a:latin typeface="Times New Roman" pitchFamily="18" charset="0"/>
                          <a:ea typeface="ＭＳ Ｐゴシック" charset="-128"/>
                        </a:rPr>
                        <a:t>)</a:t>
                      </a:r>
                      <a:br>
                        <a:rPr kumimoji="1" lang="en-US" altLang="ja-JP"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細菌性髄膜炎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水痘</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性器クラミジア感染症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性器ヘルペスウイルス感染症</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成人麻疹</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手足口病</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伝染性紅斑</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突発性発疹</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百日咳</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風疹</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ペニシリン耐性肺炎球菌感染症</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ヘルパンギーナ</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マイコプラズマ肺炎</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麻疹（成人麻疹を除く）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無菌性髄膜炎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メチシリン 耐性黄色ブドウ 球菌感染症</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薬剤耐性緑膿菌感染症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流行性角結膜炎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流行性耳下腺炎</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t>淋菌感染症</a:t>
                      </a:r>
                      <a:br>
                        <a:rPr kumimoji="1" lang="ja-JP" altLang="en-US" sz="1200" b="0" i="0" u="none" strike="noStrike" cap="none" normalizeH="0" baseline="0" dirty="0">
                          <a:ln>
                            <a:noFill/>
                          </a:ln>
                          <a:solidFill>
                            <a:schemeClr val="tx1"/>
                          </a:solidFill>
                          <a:effectLst/>
                          <a:latin typeface="Times New Roman" pitchFamily="18" charset="0"/>
                          <a:ea typeface="ＭＳ Ｐゴシック" charset="-128"/>
                        </a:rPr>
                      </a:br>
                      <a:r>
                        <a:rPr kumimoji="1" lang="en-US" altLang="ja-JP" sz="1200" b="0" i="0" u="none" strike="noStrike" cap="none" normalizeH="0" baseline="0" dirty="0">
                          <a:ln>
                            <a:noFill/>
                          </a:ln>
                          <a:solidFill>
                            <a:srgbClr val="CC3300"/>
                          </a:solidFill>
                          <a:effectLst/>
                          <a:latin typeface="Times New Roman" pitchFamily="18" charset="0"/>
                          <a:ea typeface="ＭＳ Ｐゴシック" charset="-128"/>
                        </a:rPr>
                        <a:t>RS</a:t>
                      </a: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ウイルス感染症</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C3300"/>
                          </a:solidFill>
                          <a:effectLst/>
                          <a:latin typeface="Times New Roman" pitchFamily="18" charset="0"/>
                          <a:ea typeface="ＭＳ Ｐゴシック" charset="-128"/>
                        </a:rPr>
                        <a:t>尖圭コンジローム</a:t>
                      </a:r>
                      <a:endParaRPr kumimoji="1" lang="ja-JP" altLang="en-US" sz="1200" b="0" i="0" u="none" strike="noStrike" cap="none" normalizeH="0" baseline="0" dirty="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011613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ja-JP" altLang="en-US" dirty="0"/>
              <a:t>前文（１）</a:t>
            </a:r>
          </a:p>
        </p:txBody>
      </p:sp>
      <p:sp>
        <p:nvSpPr>
          <p:cNvPr id="28675" name="Rectangle 3"/>
          <p:cNvSpPr>
            <a:spLocks noGrp="1" noChangeArrowheads="1"/>
          </p:cNvSpPr>
          <p:nvPr>
            <p:ph type="body" idx="1"/>
          </p:nvPr>
        </p:nvSpPr>
        <p:spPr>
          <a:xfrm>
            <a:off x="1168401" y="1488893"/>
            <a:ext cx="9872132" cy="5861248"/>
          </a:xfrm>
        </p:spPr>
        <p:txBody>
          <a:bodyPr>
            <a:normAutofit fontScale="77500" lnSpcReduction="20000"/>
          </a:bodyPr>
          <a:lstStyle/>
          <a:p>
            <a:pPr eaLnBrk="1" hangingPunct="1">
              <a:lnSpc>
                <a:spcPct val="170000"/>
              </a:lnSpc>
              <a:buFontTx/>
              <a:buNone/>
            </a:pPr>
            <a:r>
              <a:rPr lang="ja-JP" altLang="en-US" sz="2400" dirty="0"/>
              <a:t>　　</a:t>
            </a:r>
            <a:r>
              <a:rPr lang="ja-JP" altLang="en-US" dirty="0"/>
              <a:t>人類は、これまで、疾病、とりわけ感染症により、多大の苦難を経験してきた。</a:t>
            </a:r>
            <a:r>
              <a:rPr lang="ja-JP" altLang="en-US" dirty="0">
                <a:solidFill>
                  <a:srgbClr val="FF0000"/>
                </a:solidFill>
              </a:rPr>
              <a:t>ペスト、痘そう、コレラ等</a:t>
            </a:r>
            <a:r>
              <a:rPr lang="ja-JP" altLang="en-US" dirty="0"/>
              <a:t>の感染症の流行は、時には文明を存亡の危機に追いやり、感染症を根絶することは、正に人類の悲願と言えるものである。</a:t>
            </a:r>
            <a:br>
              <a:rPr lang="ja-JP" altLang="en-US" dirty="0"/>
            </a:br>
            <a:r>
              <a:rPr lang="ja-JP" altLang="en-US" dirty="0"/>
              <a:t>　医学医療の進歩や衛生水準の著しい向上により、多くの感染症が克服されてきたが、</a:t>
            </a:r>
            <a:r>
              <a:rPr lang="ja-JP" altLang="en-US" dirty="0">
                <a:solidFill>
                  <a:srgbClr val="FF0000"/>
                </a:solidFill>
              </a:rPr>
              <a:t>新たな感染症</a:t>
            </a:r>
            <a:r>
              <a:rPr lang="ja-JP" altLang="en-US" dirty="0"/>
              <a:t>の出現や</a:t>
            </a:r>
            <a:r>
              <a:rPr lang="ja-JP" altLang="en-US" dirty="0">
                <a:solidFill>
                  <a:srgbClr val="FF0000"/>
                </a:solidFill>
              </a:rPr>
              <a:t>既知の感染症の再興</a:t>
            </a:r>
            <a:r>
              <a:rPr lang="ja-JP" altLang="en-US" dirty="0"/>
              <a:t>により、また、国際交流の進展等に伴い、感染症は、新たな形で、今なお人類に脅威を与えている。</a:t>
            </a:r>
            <a:br>
              <a:rPr lang="ja-JP" altLang="en-US" dirty="0"/>
            </a:br>
            <a:r>
              <a:rPr lang="ja-JP" altLang="en-US" dirty="0"/>
              <a:t>　一方、我が国においては、過去に</a:t>
            </a:r>
            <a:r>
              <a:rPr lang="ja-JP" altLang="en-US" dirty="0">
                <a:solidFill>
                  <a:srgbClr val="FF0000"/>
                </a:solidFill>
              </a:rPr>
              <a:t>ハンセン病、後天性免疫不全症候群等</a:t>
            </a:r>
            <a:r>
              <a:rPr lang="ja-JP" altLang="en-US" dirty="0"/>
              <a:t>の感染症の患者等に対するいわれのない</a:t>
            </a:r>
            <a:r>
              <a:rPr lang="ja-JP" altLang="en-US" dirty="0">
                <a:solidFill>
                  <a:srgbClr val="FF0000"/>
                </a:solidFill>
              </a:rPr>
              <a:t>差別や偏見</a:t>
            </a:r>
            <a:r>
              <a:rPr lang="ja-JP" altLang="en-US" dirty="0"/>
              <a:t>が存在したという事実を重く受け止め、これを教訓として今後に生かすことが必要である。</a:t>
            </a:r>
            <a:br>
              <a:rPr lang="ja-JP" altLang="en-US" dirty="0"/>
            </a:br>
            <a:br>
              <a:rPr lang="ja-JP" altLang="en-US" dirty="0"/>
            </a:br>
            <a:endParaRPr lang="ja-JP" altLang="en-US" dirty="0"/>
          </a:p>
        </p:txBody>
      </p:sp>
    </p:spTree>
    <p:extLst>
      <p:ext uri="{BB962C8B-B14F-4D97-AF65-F5344CB8AC3E}">
        <p14:creationId xmlns:p14="http://schemas.microsoft.com/office/powerpoint/2010/main" val="908467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ja-JP" altLang="en-US" dirty="0"/>
              <a:t>前文（２）</a:t>
            </a:r>
          </a:p>
        </p:txBody>
      </p:sp>
      <p:sp>
        <p:nvSpPr>
          <p:cNvPr id="29699" name="Rectangle 3"/>
          <p:cNvSpPr>
            <a:spLocks noGrp="1" noChangeArrowheads="1"/>
          </p:cNvSpPr>
          <p:nvPr>
            <p:ph type="body" idx="1"/>
          </p:nvPr>
        </p:nvSpPr>
        <p:spPr/>
        <p:txBody>
          <a:bodyPr>
            <a:normAutofit fontScale="92500"/>
          </a:bodyPr>
          <a:lstStyle/>
          <a:p>
            <a:pPr eaLnBrk="1" hangingPunct="1">
              <a:lnSpc>
                <a:spcPct val="150000"/>
              </a:lnSpc>
              <a:buFontTx/>
              <a:buNone/>
            </a:pPr>
            <a:r>
              <a:rPr lang="ja-JP" altLang="en-US" dirty="0"/>
              <a:t>　　このような感染症をめぐる状況の変化や感染症の患者等が置かれてきた状況を踏まえ、感染症の患者等の</a:t>
            </a:r>
            <a:r>
              <a:rPr lang="ja-JP" altLang="en-US" dirty="0">
                <a:solidFill>
                  <a:srgbClr val="FF0000"/>
                </a:solidFill>
              </a:rPr>
              <a:t>人権を尊重</a:t>
            </a:r>
            <a:r>
              <a:rPr lang="ja-JP" altLang="en-US" dirty="0"/>
              <a:t>しつつ、これらの者に対する</a:t>
            </a:r>
            <a:r>
              <a:rPr lang="ja-JP" altLang="en-US" dirty="0">
                <a:solidFill>
                  <a:srgbClr val="C00000"/>
                </a:solidFill>
              </a:rPr>
              <a:t>良質かつ適切な医療</a:t>
            </a:r>
            <a:r>
              <a:rPr lang="ja-JP" altLang="en-US" dirty="0"/>
              <a:t>の提供を確保し、感染症に</a:t>
            </a:r>
            <a:r>
              <a:rPr lang="ja-JP" altLang="en-US" dirty="0">
                <a:solidFill>
                  <a:srgbClr val="C00000"/>
                </a:solidFill>
              </a:rPr>
              <a:t>迅速かつ適確に対応</a:t>
            </a:r>
            <a:r>
              <a:rPr lang="ja-JP" altLang="en-US" dirty="0"/>
              <a:t>することが求められている。</a:t>
            </a:r>
            <a:br>
              <a:rPr lang="ja-JP" altLang="en-US" dirty="0"/>
            </a:br>
            <a:r>
              <a:rPr lang="ja-JP" altLang="en-US" dirty="0"/>
              <a:t>　ここに、このような視点に立って、これまでの感染症の予防に関する施策を抜本的に見直し、感染症の予防及び感染症の患者に対する医療に関する総合的な施策の推進を図るため、この法律を制定する。</a:t>
            </a:r>
          </a:p>
        </p:txBody>
      </p:sp>
    </p:spTree>
    <p:extLst>
      <p:ext uri="{BB962C8B-B14F-4D97-AF65-F5344CB8AC3E}">
        <p14:creationId xmlns:p14="http://schemas.microsoft.com/office/powerpoint/2010/main" val="3837938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ja-JP" altLang="en-US"/>
              <a:t>予防接種法</a:t>
            </a:r>
          </a:p>
        </p:txBody>
      </p:sp>
      <p:sp>
        <p:nvSpPr>
          <p:cNvPr id="2051" name="Rectangle 3"/>
          <p:cNvSpPr>
            <a:spLocks noGrp="1" noChangeArrowheads="1"/>
          </p:cNvSpPr>
          <p:nvPr>
            <p:ph type="subTitle" idx="1"/>
          </p:nvPr>
        </p:nvSpPr>
        <p:spPr/>
        <p:txBody>
          <a:bodyPr/>
          <a:lstStyle/>
          <a:p>
            <a:r>
              <a:rPr lang="ja-JP" altLang="en-US"/>
              <a:t>昭和二十三年六月三十日</a:t>
            </a:r>
          </a:p>
          <a:p>
            <a:r>
              <a:rPr lang="ja-JP" altLang="en-US"/>
              <a:t>法律第六十八号 </a:t>
            </a:r>
          </a:p>
        </p:txBody>
      </p:sp>
    </p:spTree>
    <p:extLst>
      <p:ext uri="{BB962C8B-B14F-4D97-AF65-F5344CB8AC3E}">
        <p14:creationId xmlns:p14="http://schemas.microsoft.com/office/powerpoint/2010/main" val="1041353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ja-JP" altLang="en-US" dirty="0"/>
              <a:t>予防接種法</a:t>
            </a:r>
            <a:r>
              <a:rPr lang="ja-JP" altLang="en-US" sz="4000" dirty="0"/>
              <a:t>（昭和</a:t>
            </a:r>
            <a:r>
              <a:rPr lang="en-US" altLang="ja-JP" sz="4000" dirty="0"/>
              <a:t>23</a:t>
            </a:r>
            <a:r>
              <a:rPr lang="ja-JP" altLang="en-US" sz="4000" dirty="0"/>
              <a:t>年）</a:t>
            </a:r>
          </a:p>
        </p:txBody>
      </p:sp>
      <p:sp>
        <p:nvSpPr>
          <p:cNvPr id="3075" name="Rectangle 3"/>
          <p:cNvSpPr>
            <a:spLocks noGrp="1" noChangeArrowheads="1"/>
          </p:cNvSpPr>
          <p:nvPr>
            <p:ph type="body" idx="1"/>
          </p:nvPr>
        </p:nvSpPr>
        <p:spPr/>
        <p:txBody>
          <a:bodyPr/>
          <a:lstStyle/>
          <a:p>
            <a:pPr>
              <a:buFontTx/>
              <a:buNone/>
            </a:pPr>
            <a:endParaRPr lang="en-US" altLang="ja-JP" b="1" dirty="0"/>
          </a:p>
          <a:p>
            <a:pPr>
              <a:lnSpc>
                <a:spcPct val="150000"/>
              </a:lnSpc>
              <a:buFontTx/>
              <a:buNone/>
            </a:pPr>
            <a:r>
              <a:rPr lang="ja-JP" altLang="en-US" b="1" dirty="0"/>
              <a:t>第一条 </a:t>
            </a:r>
            <a:r>
              <a:rPr lang="ja-JP" altLang="en-US" dirty="0"/>
              <a:t>　この法律は、伝染のおそれがある疾病の発生及びまん延を予防するために、予防接種を行い、</a:t>
            </a:r>
            <a:r>
              <a:rPr lang="ja-JP" altLang="en-US" dirty="0">
                <a:solidFill>
                  <a:srgbClr val="FF0000"/>
                </a:solidFill>
              </a:rPr>
              <a:t>公衆衛生</a:t>
            </a:r>
            <a:r>
              <a:rPr lang="ja-JP" altLang="en-US" dirty="0"/>
              <a:t>の向上及び増進に寄与するとともに、予防接種による</a:t>
            </a:r>
            <a:r>
              <a:rPr lang="ja-JP" altLang="en-US" dirty="0">
                <a:solidFill>
                  <a:srgbClr val="FF0000"/>
                </a:solidFill>
              </a:rPr>
              <a:t>健康被害の迅速な救済</a:t>
            </a:r>
            <a:r>
              <a:rPr lang="ja-JP" altLang="en-US" dirty="0"/>
              <a:t>を図ることを目的とする。 </a:t>
            </a:r>
          </a:p>
        </p:txBody>
      </p:sp>
    </p:spTree>
    <p:extLst>
      <p:ext uri="{BB962C8B-B14F-4D97-AF65-F5344CB8AC3E}">
        <p14:creationId xmlns:p14="http://schemas.microsoft.com/office/powerpoint/2010/main" val="2570315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dirty="0"/>
              <a:t>予防接種の種類</a:t>
            </a:r>
          </a:p>
        </p:txBody>
      </p:sp>
      <p:sp>
        <p:nvSpPr>
          <p:cNvPr id="5123" name="Rectangle 3"/>
          <p:cNvSpPr>
            <a:spLocks noGrp="1" noChangeArrowheads="1"/>
          </p:cNvSpPr>
          <p:nvPr>
            <p:ph type="body" idx="1"/>
          </p:nvPr>
        </p:nvSpPr>
        <p:spPr>
          <a:xfrm>
            <a:off x="838200" y="1412875"/>
            <a:ext cx="10676467" cy="5184477"/>
          </a:xfrm>
        </p:spPr>
        <p:txBody>
          <a:bodyPr>
            <a:normAutofit fontScale="25000" lnSpcReduction="20000"/>
          </a:bodyPr>
          <a:lstStyle/>
          <a:p>
            <a:pPr marL="457200" indent="-457200">
              <a:lnSpc>
                <a:spcPct val="120000"/>
              </a:lnSpc>
              <a:buFontTx/>
              <a:buAutoNum type="arabicDbPlain" startAt="2"/>
            </a:pPr>
            <a:r>
              <a:rPr lang="ja-JP" altLang="en-US" sz="8000" dirty="0"/>
              <a:t>この法律において「</a:t>
            </a:r>
            <a:r>
              <a:rPr lang="ja-JP" altLang="en-US" sz="8000" dirty="0">
                <a:solidFill>
                  <a:srgbClr val="FF0000"/>
                </a:solidFill>
              </a:rPr>
              <a:t>Ａ類</a:t>
            </a:r>
            <a:r>
              <a:rPr lang="ja-JP" altLang="en-US" sz="8000" dirty="0"/>
              <a:t>疾病」とは、次に掲げる疾病をいう。 </a:t>
            </a:r>
            <a:endParaRPr lang="en-US" altLang="ja-JP" sz="8000" dirty="0"/>
          </a:p>
          <a:p>
            <a:pPr marL="457200" indent="-457200">
              <a:lnSpc>
                <a:spcPct val="120000"/>
              </a:lnSpc>
              <a:buNone/>
            </a:pPr>
            <a:r>
              <a:rPr lang="ja-JP" altLang="en-US" sz="8000" dirty="0"/>
              <a:t>　　 　</a:t>
            </a:r>
            <a:r>
              <a:rPr lang="ja-JP" altLang="en-US" sz="8000" b="1" dirty="0"/>
              <a:t>一 </a:t>
            </a:r>
            <a:r>
              <a:rPr lang="ja-JP" altLang="en-US" sz="8000" dirty="0"/>
              <a:t>　</a:t>
            </a:r>
            <a:r>
              <a:rPr lang="ja-JP" altLang="en-US" sz="8000" dirty="0">
                <a:solidFill>
                  <a:srgbClr val="FF0000"/>
                </a:solidFill>
              </a:rPr>
              <a:t>ジフテリア</a:t>
            </a:r>
            <a:r>
              <a:rPr lang="ja-JP" altLang="en-US" sz="8000" dirty="0"/>
              <a:t> </a:t>
            </a:r>
            <a:endParaRPr lang="ja-JP" altLang="en-US" sz="8000" b="1" dirty="0"/>
          </a:p>
          <a:p>
            <a:pPr marL="457200" indent="-457200">
              <a:lnSpc>
                <a:spcPct val="120000"/>
              </a:lnSpc>
              <a:buNone/>
            </a:pPr>
            <a:r>
              <a:rPr lang="ja-JP" altLang="en-US" sz="8000" b="1" dirty="0"/>
              <a:t>　　　二 </a:t>
            </a:r>
            <a:r>
              <a:rPr lang="ja-JP" altLang="en-US" sz="8000" dirty="0"/>
              <a:t>　</a:t>
            </a:r>
            <a:r>
              <a:rPr lang="ja-JP" altLang="en-US" sz="8000" dirty="0">
                <a:solidFill>
                  <a:srgbClr val="FF0000"/>
                </a:solidFill>
              </a:rPr>
              <a:t>百日せき </a:t>
            </a:r>
            <a:endParaRPr lang="ja-JP" altLang="en-US" sz="8000" b="1" dirty="0">
              <a:solidFill>
                <a:srgbClr val="FF0000"/>
              </a:solidFill>
            </a:endParaRPr>
          </a:p>
          <a:p>
            <a:pPr marL="457200" indent="-457200">
              <a:lnSpc>
                <a:spcPct val="120000"/>
              </a:lnSpc>
              <a:buNone/>
            </a:pPr>
            <a:r>
              <a:rPr lang="ja-JP" altLang="en-US" sz="8000" b="1" dirty="0"/>
              <a:t>　　　三 </a:t>
            </a:r>
            <a:r>
              <a:rPr lang="ja-JP" altLang="en-US" sz="8000" dirty="0"/>
              <a:t>　</a:t>
            </a:r>
            <a:r>
              <a:rPr lang="ja-JP" altLang="en-US" sz="8000" dirty="0">
                <a:solidFill>
                  <a:srgbClr val="FF0000"/>
                </a:solidFill>
              </a:rPr>
              <a:t>急性灰白髄炎 </a:t>
            </a:r>
            <a:endParaRPr lang="ja-JP" altLang="en-US" sz="8000" b="1" dirty="0">
              <a:solidFill>
                <a:srgbClr val="FF0000"/>
              </a:solidFill>
            </a:endParaRPr>
          </a:p>
          <a:p>
            <a:pPr marL="457200" indent="-457200">
              <a:lnSpc>
                <a:spcPct val="120000"/>
              </a:lnSpc>
              <a:buNone/>
            </a:pPr>
            <a:r>
              <a:rPr lang="ja-JP" altLang="en-US" sz="8000" b="1" dirty="0"/>
              <a:t>　　　四 </a:t>
            </a:r>
            <a:r>
              <a:rPr lang="ja-JP" altLang="en-US" sz="8000" dirty="0"/>
              <a:t>　</a:t>
            </a:r>
            <a:r>
              <a:rPr lang="ja-JP" altLang="en-US" sz="8000" dirty="0">
                <a:solidFill>
                  <a:srgbClr val="FF0000"/>
                </a:solidFill>
              </a:rPr>
              <a:t>麻しん </a:t>
            </a:r>
            <a:endParaRPr lang="ja-JP" altLang="en-US" sz="8000" b="1" dirty="0">
              <a:solidFill>
                <a:srgbClr val="FF0000"/>
              </a:solidFill>
            </a:endParaRPr>
          </a:p>
          <a:p>
            <a:pPr marL="457200" indent="-457200">
              <a:lnSpc>
                <a:spcPct val="120000"/>
              </a:lnSpc>
              <a:buNone/>
            </a:pPr>
            <a:r>
              <a:rPr lang="ja-JP" altLang="en-US" sz="8000" b="1" dirty="0"/>
              <a:t>　　　五 </a:t>
            </a:r>
            <a:r>
              <a:rPr lang="ja-JP" altLang="en-US" sz="8000" dirty="0"/>
              <a:t>　</a:t>
            </a:r>
            <a:r>
              <a:rPr lang="ja-JP" altLang="en-US" sz="8000" dirty="0">
                <a:solidFill>
                  <a:srgbClr val="FF0000"/>
                </a:solidFill>
              </a:rPr>
              <a:t>風しん </a:t>
            </a:r>
            <a:endParaRPr lang="ja-JP" altLang="en-US" sz="8000" b="1" dirty="0">
              <a:solidFill>
                <a:srgbClr val="FF0000"/>
              </a:solidFill>
            </a:endParaRPr>
          </a:p>
          <a:p>
            <a:pPr marL="457200" indent="-457200">
              <a:lnSpc>
                <a:spcPct val="120000"/>
              </a:lnSpc>
              <a:buNone/>
            </a:pPr>
            <a:r>
              <a:rPr lang="ja-JP" altLang="en-US" sz="8000" b="1" dirty="0"/>
              <a:t>　　　六 </a:t>
            </a:r>
            <a:r>
              <a:rPr lang="ja-JP" altLang="en-US" sz="8000" dirty="0"/>
              <a:t>　</a:t>
            </a:r>
            <a:r>
              <a:rPr lang="ja-JP" altLang="en-US" sz="8000" dirty="0">
                <a:solidFill>
                  <a:srgbClr val="FF0000"/>
                </a:solidFill>
              </a:rPr>
              <a:t>日本脳炎 </a:t>
            </a:r>
            <a:endParaRPr lang="ja-JP" altLang="en-US" sz="8000" b="1" dirty="0">
              <a:solidFill>
                <a:srgbClr val="FF0000"/>
              </a:solidFill>
            </a:endParaRPr>
          </a:p>
          <a:p>
            <a:pPr marL="457200" indent="-457200">
              <a:lnSpc>
                <a:spcPct val="120000"/>
              </a:lnSpc>
              <a:buNone/>
            </a:pPr>
            <a:r>
              <a:rPr lang="ja-JP" altLang="en-US" sz="8000" b="1" dirty="0"/>
              <a:t>　　　七 </a:t>
            </a:r>
            <a:r>
              <a:rPr lang="ja-JP" altLang="en-US" sz="8000" dirty="0"/>
              <a:t>　</a:t>
            </a:r>
            <a:r>
              <a:rPr lang="ja-JP" altLang="en-US" sz="8000" dirty="0">
                <a:solidFill>
                  <a:srgbClr val="FF0000"/>
                </a:solidFill>
              </a:rPr>
              <a:t>破傷風</a:t>
            </a:r>
            <a:r>
              <a:rPr lang="ja-JP" altLang="en-US" sz="8000" dirty="0"/>
              <a:t> </a:t>
            </a:r>
            <a:endParaRPr lang="ja-JP" altLang="en-US" sz="8000" b="1" dirty="0"/>
          </a:p>
          <a:p>
            <a:pPr marL="457200" indent="-457200">
              <a:lnSpc>
                <a:spcPct val="120000"/>
              </a:lnSpc>
              <a:buNone/>
            </a:pPr>
            <a:r>
              <a:rPr lang="ja-JP" altLang="en-US" sz="8000" b="1" dirty="0"/>
              <a:t>　　　八 </a:t>
            </a:r>
            <a:r>
              <a:rPr lang="ja-JP" altLang="en-US" sz="8000" dirty="0"/>
              <a:t>　</a:t>
            </a:r>
            <a:r>
              <a:rPr lang="ja-JP" altLang="en-US" sz="8000" dirty="0">
                <a:solidFill>
                  <a:srgbClr val="FF0000"/>
                </a:solidFill>
              </a:rPr>
              <a:t>結核</a:t>
            </a:r>
            <a:r>
              <a:rPr lang="ja-JP" altLang="en-US" sz="8000" dirty="0"/>
              <a:t> </a:t>
            </a:r>
            <a:endParaRPr lang="ja-JP" altLang="en-US" sz="8000" b="1" dirty="0"/>
          </a:p>
          <a:p>
            <a:pPr marL="457200" indent="-457200">
              <a:lnSpc>
                <a:spcPct val="120000"/>
              </a:lnSpc>
              <a:buNone/>
            </a:pPr>
            <a:r>
              <a:rPr lang="ja-JP" altLang="en-US" sz="8000" b="1" dirty="0"/>
              <a:t>　　　十二 </a:t>
            </a:r>
            <a:r>
              <a:rPr lang="ja-JP" altLang="en-US" sz="8000" dirty="0"/>
              <a:t>　前各号に掲げる疾病のほか、その発生及びまん延を予防するため特に予防接種を行う必要があると認められる疾病として政令で定める疾病 　　（痘そう、水痘、Ｂ型肝炎）</a:t>
            </a:r>
            <a:endParaRPr lang="en-US" altLang="ja-JP" sz="8000" dirty="0"/>
          </a:p>
          <a:p>
            <a:pPr marL="0" indent="0">
              <a:lnSpc>
                <a:spcPct val="80000"/>
              </a:lnSpc>
              <a:buNone/>
            </a:pPr>
            <a:endParaRPr lang="en-US" altLang="ja-JP" sz="2000" dirty="0"/>
          </a:p>
        </p:txBody>
      </p:sp>
      <p:sp>
        <p:nvSpPr>
          <p:cNvPr id="4" name="テキスト ボックス 3"/>
          <p:cNvSpPr txBox="1"/>
          <p:nvPr/>
        </p:nvSpPr>
        <p:spPr>
          <a:xfrm>
            <a:off x="5159897" y="2060848"/>
            <a:ext cx="5450531" cy="1424621"/>
          </a:xfrm>
          <a:prstGeom prst="rect">
            <a:avLst/>
          </a:prstGeom>
          <a:noFill/>
        </p:spPr>
        <p:txBody>
          <a:bodyPr wrap="none" rtlCol="0">
            <a:spAutoFit/>
          </a:bodyPr>
          <a:lstStyle/>
          <a:p>
            <a:pPr>
              <a:lnSpc>
                <a:spcPct val="150000"/>
              </a:lnSpc>
            </a:pPr>
            <a:r>
              <a:rPr lang="ja-JP" altLang="en-US" dirty="0"/>
              <a:t>九　　</a:t>
            </a:r>
            <a:r>
              <a:rPr lang="en-US" altLang="ja-JP" sz="2000" dirty="0" err="1">
                <a:solidFill>
                  <a:srgbClr val="FF0000"/>
                </a:solidFill>
              </a:rPr>
              <a:t>Hib</a:t>
            </a:r>
            <a:r>
              <a:rPr lang="ja-JP" altLang="en-US" sz="2000" dirty="0">
                <a:solidFill>
                  <a:srgbClr val="FF0000"/>
                </a:solidFill>
              </a:rPr>
              <a:t>感染症</a:t>
            </a:r>
            <a:endParaRPr lang="en-US" altLang="ja-JP" sz="2000" dirty="0">
              <a:solidFill>
                <a:srgbClr val="FF0000"/>
              </a:solidFill>
            </a:endParaRPr>
          </a:p>
          <a:p>
            <a:pPr>
              <a:lnSpc>
                <a:spcPct val="150000"/>
              </a:lnSpc>
            </a:pPr>
            <a:r>
              <a:rPr lang="ja-JP" altLang="en-US" sz="2000" dirty="0"/>
              <a:t>十</a:t>
            </a:r>
            <a:r>
              <a:rPr lang="ja-JP" altLang="en-US" sz="2000" dirty="0">
                <a:solidFill>
                  <a:srgbClr val="FF0000"/>
                </a:solidFill>
              </a:rPr>
              <a:t>　  肺炎球菌感染症（小児にかかるものに限る）</a:t>
            </a:r>
            <a:endParaRPr lang="en-US" altLang="ja-JP" sz="2000" dirty="0">
              <a:solidFill>
                <a:srgbClr val="FF0000"/>
              </a:solidFill>
            </a:endParaRPr>
          </a:p>
          <a:p>
            <a:pPr>
              <a:lnSpc>
                <a:spcPct val="150000"/>
              </a:lnSpc>
            </a:pPr>
            <a:r>
              <a:rPr lang="ja-JP" altLang="en-US" sz="2000" dirty="0"/>
              <a:t>十一 </a:t>
            </a:r>
            <a:r>
              <a:rPr lang="ja-JP" altLang="en-US" sz="2000" dirty="0">
                <a:solidFill>
                  <a:srgbClr val="FF0000"/>
                </a:solidFill>
              </a:rPr>
              <a:t>ヒトパピローマウイルス</a:t>
            </a:r>
            <a:endParaRPr lang="ja-JP" altLang="en-US" sz="2000" dirty="0"/>
          </a:p>
        </p:txBody>
      </p:sp>
    </p:spTree>
    <p:extLst>
      <p:ext uri="{BB962C8B-B14F-4D97-AF65-F5344CB8AC3E}">
        <p14:creationId xmlns:p14="http://schemas.microsoft.com/office/powerpoint/2010/main" val="1113137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予防接種の種類</a:t>
            </a:r>
          </a:p>
        </p:txBody>
      </p:sp>
      <p:sp>
        <p:nvSpPr>
          <p:cNvPr id="3" name="コンテンツ プレースホルダー 2"/>
          <p:cNvSpPr>
            <a:spLocks noGrp="1"/>
          </p:cNvSpPr>
          <p:nvPr>
            <p:ph idx="1"/>
          </p:nvPr>
        </p:nvSpPr>
        <p:spPr/>
        <p:txBody>
          <a:bodyPr/>
          <a:lstStyle/>
          <a:p>
            <a:pPr marL="457200" indent="-457200">
              <a:lnSpc>
                <a:spcPct val="120000"/>
              </a:lnSpc>
              <a:buAutoNum type="arabicDbPlain" startAt="3"/>
            </a:pPr>
            <a:r>
              <a:rPr lang="ja-JP" altLang="en-US" dirty="0"/>
              <a:t>この法律において「</a:t>
            </a:r>
            <a:r>
              <a:rPr lang="ja-JP" altLang="en-US" dirty="0">
                <a:solidFill>
                  <a:srgbClr val="FF0000"/>
                </a:solidFill>
              </a:rPr>
              <a:t>Ｂ類</a:t>
            </a:r>
            <a:r>
              <a:rPr lang="ja-JP" altLang="en-US" dirty="0"/>
              <a:t>疾病」とは、次に掲げる疾病をいう。</a:t>
            </a:r>
            <a:endParaRPr lang="en-US" altLang="ja-JP" dirty="0"/>
          </a:p>
          <a:p>
            <a:pPr marL="0" indent="0">
              <a:lnSpc>
                <a:spcPct val="120000"/>
              </a:lnSpc>
              <a:buNone/>
            </a:pPr>
            <a:r>
              <a:rPr lang="en-US" altLang="ja-JP" dirty="0"/>
              <a:t>       </a:t>
            </a:r>
            <a:r>
              <a:rPr lang="ja-JP" altLang="en-US" dirty="0"/>
              <a:t> </a:t>
            </a:r>
            <a:r>
              <a:rPr lang="ja-JP" altLang="en-US" b="1" dirty="0"/>
              <a:t>一 </a:t>
            </a:r>
            <a:r>
              <a:rPr lang="ja-JP" altLang="en-US" dirty="0"/>
              <a:t>　インフルエンザ </a:t>
            </a:r>
          </a:p>
          <a:p>
            <a:pPr marL="0" indent="0">
              <a:lnSpc>
                <a:spcPct val="120000"/>
              </a:lnSpc>
              <a:buNone/>
            </a:pPr>
            <a:r>
              <a:rPr lang="ja-JP" altLang="en-US" b="1" dirty="0"/>
              <a:t>       二 </a:t>
            </a:r>
            <a:r>
              <a:rPr lang="ja-JP" altLang="en-US" dirty="0"/>
              <a:t>　前号に掲げる疾病のほか、個人の発病又はその重症化を防　　止し、 併せてこれによりそのまん延の予防に資するため特に予防接種を行う必要があると認められる疾病として政令で定める疾病 </a:t>
            </a:r>
          </a:p>
          <a:p>
            <a:pPr marL="0" indent="0">
              <a:buNone/>
            </a:pPr>
            <a:r>
              <a:rPr kumimoji="1" lang="ja-JP" altLang="en-US" dirty="0"/>
              <a:t>　　（肺炎球菌）</a:t>
            </a:r>
          </a:p>
        </p:txBody>
      </p:sp>
    </p:spTree>
    <p:extLst>
      <p:ext uri="{BB962C8B-B14F-4D97-AF65-F5344CB8AC3E}">
        <p14:creationId xmlns:p14="http://schemas.microsoft.com/office/powerpoint/2010/main" val="1747770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95525"/>
            <a:ext cx="10515600" cy="1325563"/>
          </a:xfrm>
        </p:spPr>
        <p:txBody>
          <a:bodyPr/>
          <a:lstStyle/>
          <a:p>
            <a:pPr algn="ctr"/>
            <a:r>
              <a:rPr kumimoji="1" lang="ja-JP" altLang="en-US" dirty="0"/>
              <a:t>まとめ</a:t>
            </a: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16175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衛生研究所とは　名称は様々</a:t>
            </a:r>
          </a:p>
        </p:txBody>
      </p:sp>
      <p:sp>
        <p:nvSpPr>
          <p:cNvPr id="3" name="コンテンツ プレースホルダー 2"/>
          <p:cNvSpPr>
            <a:spLocks noGrp="1"/>
          </p:cNvSpPr>
          <p:nvPr>
            <p:ph sz="half" idx="1"/>
          </p:nvPr>
        </p:nvSpPr>
        <p:spPr/>
        <p:txBody>
          <a:bodyPr>
            <a:normAutofit fontScale="92500" lnSpcReduction="20000"/>
          </a:bodyPr>
          <a:lstStyle/>
          <a:p>
            <a:r>
              <a:rPr lang="ja-JP" altLang="en-US" dirty="0"/>
              <a:t>衛生研究所</a:t>
            </a:r>
            <a:endParaRPr lang="en-US" altLang="ja-JP" dirty="0"/>
          </a:p>
          <a:p>
            <a:r>
              <a:rPr lang="ja-JP" altLang="en-US" dirty="0"/>
              <a:t>環境保健センター</a:t>
            </a:r>
            <a:endParaRPr lang="en-US" altLang="ja-JP" dirty="0"/>
          </a:p>
          <a:p>
            <a:r>
              <a:rPr lang="ja-JP" altLang="en-US" dirty="0"/>
              <a:t>健康環境センター</a:t>
            </a:r>
            <a:endParaRPr lang="en-US" altLang="ja-JP" dirty="0"/>
          </a:p>
          <a:p>
            <a:r>
              <a:rPr lang="ja-JP" altLang="en-US" dirty="0"/>
              <a:t>保健環境科学研究所</a:t>
            </a:r>
            <a:endParaRPr lang="en-US" altLang="ja-JP" dirty="0"/>
          </a:p>
          <a:p>
            <a:r>
              <a:rPr lang="ja-JP" altLang="en-US" dirty="0"/>
              <a:t>衛生環境研究所</a:t>
            </a:r>
            <a:endParaRPr lang="en-US" altLang="ja-JP" dirty="0"/>
          </a:p>
          <a:p>
            <a:r>
              <a:rPr lang="ja-JP" altLang="en-US" dirty="0"/>
              <a:t>健康科学研究センター</a:t>
            </a:r>
            <a:endParaRPr lang="en-US" altLang="ja-JP" dirty="0"/>
          </a:p>
          <a:p>
            <a:r>
              <a:rPr lang="ja-JP" altLang="en-US" dirty="0"/>
              <a:t>健康安全研究センター</a:t>
            </a:r>
            <a:endParaRPr lang="en-US" altLang="ja-JP" dirty="0"/>
          </a:p>
          <a:p>
            <a:r>
              <a:rPr lang="ja-JP" altLang="en-US" dirty="0"/>
              <a:t>環境保全研究所</a:t>
            </a:r>
            <a:endParaRPr lang="en-US" altLang="ja-JP" dirty="0"/>
          </a:p>
          <a:p>
            <a:r>
              <a:rPr lang="ja-JP" altLang="en-US" dirty="0"/>
              <a:t>衛生薬業センター</a:t>
            </a:r>
            <a:endParaRPr lang="en-US" altLang="ja-JP" dirty="0"/>
          </a:p>
          <a:p>
            <a:r>
              <a:rPr lang="ja-JP" altLang="en-US" dirty="0"/>
              <a:t>環境総合センター</a:t>
            </a:r>
            <a:endParaRPr lang="en-US" altLang="ja-JP" dirty="0"/>
          </a:p>
          <a:p>
            <a:pPr marL="0" indent="0">
              <a:buNone/>
            </a:pPr>
            <a:endParaRPr lang="en-US" altLang="ja-JP" dirty="0"/>
          </a:p>
          <a:p>
            <a:endParaRPr kumimoji="1" lang="ja-JP" altLang="en-US" dirty="0"/>
          </a:p>
        </p:txBody>
      </p:sp>
      <p:sp>
        <p:nvSpPr>
          <p:cNvPr id="4" name="コンテンツ プレースホルダー 3"/>
          <p:cNvSpPr>
            <a:spLocks noGrp="1"/>
          </p:cNvSpPr>
          <p:nvPr>
            <p:ph sz="half" idx="2"/>
          </p:nvPr>
        </p:nvSpPr>
        <p:spPr/>
        <p:txBody>
          <a:bodyPr>
            <a:normAutofit fontScale="92500" lnSpcReduction="20000"/>
          </a:bodyPr>
          <a:lstStyle/>
          <a:p>
            <a:r>
              <a:rPr kumimoji="1" lang="ja-JP" altLang="en-US" dirty="0"/>
              <a:t>環境衛生科学研究所</a:t>
            </a:r>
            <a:endParaRPr kumimoji="1" lang="en-US" altLang="ja-JP" dirty="0"/>
          </a:p>
          <a:p>
            <a:r>
              <a:rPr lang="ja-JP" altLang="en-US" dirty="0"/>
              <a:t>保健環境研究所</a:t>
            </a:r>
            <a:endParaRPr lang="en-US" altLang="ja-JP" dirty="0"/>
          </a:p>
          <a:p>
            <a:r>
              <a:rPr kumimoji="1" lang="ja-JP" altLang="en-US" dirty="0"/>
              <a:t>保健環境センター</a:t>
            </a:r>
            <a:endParaRPr kumimoji="1" lang="en-US" altLang="ja-JP" dirty="0"/>
          </a:p>
          <a:p>
            <a:r>
              <a:rPr lang="ja-JP" altLang="en-US" dirty="0"/>
              <a:t>衛生環境研究センター</a:t>
            </a:r>
            <a:endParaRPr lang="en-US" altLang="ja-JP" dirty="0"/>
          </a:p>
          <a:p>
            <a:r>
              <a:rPr kumimoji="1" lang="ja-JP" altLang="en-US" dirty="0"/>
              <a:t>衛生科学センター</a:t>
            </a:r>
            <a:endParaRPr kumimoji="1" lang="en-US" altLang="ja-JP" dirty="0"/>
          </a:p>
          <a:p>
            <a:r>
              <a:rPr lang="ja-JP" altLang="en-US" dirty="0"/>
              <a:t>健康安全基盤研究所</a:t>
            </a:r>
            <a:endParaRPr lang="en-US" altLang="ja-JP" dirty="0"/>
          </a:p>
          <a:p>
            <a:r>
              <a:rPr kumimoji="1" lang="ja-JP" altLang="en-US" dirty="0"/>
              <a:t>保健環境科学研究所</a:t>
            </a:r>
            <a:endParaRPr kumimoji="1" lang="en-US" altLang="ja-JP" dirty="0"/>
          </a:p>
          <a:p>
            <a:r>
              <a:rPr lang="ja-JP" altLang="en-US" dirty="0"/>
              <a:t>保健製薬環境センター</a:t>
            </a:r>
            <a:endParaRPr lang="en-US" altLang="ja-JP" dirty="0"/>
          </a:p>
          <a:p>
            <a:r>
              <a:rPr kumimoji="1" lang="ja-JP" altLang="en-US" dirty="0"/>
              <a:t>環境保健研究センター</a:t>
            </a:r>
            <a:endParaRPr kumimoji="1" lang="en-US" altLang="ja-JP" dirty="0"/>
          </a:p>
          <a:p>
            <a:r>
              <a:rPr lang="ja-JP" altLang="en-US" dirty="0"/>
              <a:t>健康生活科学研究所</a:t>
            </a:r>
            <a:endParaRPr kumimoji="1" lang="ja-JP" altLang="en-US" dirty="0"/>
          </a:p>
        </p:txBody>
      </p:sp>
    </p:spTree>
    <p:extLst>
      <p:ext uri="{BB962C8B-B14F-4D97-AF65-F5344CB8AC3E}">
        <p14:creationId xmlns:p14="http://schemas.microsoft.com/office/powerpoint/2010/main" val="43297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私が経験した災害</a:t>
            </a:r>
          </a:p>
        </p:txBody>
      </p:sp>
      <p:sp>
        <p:nvSpPr>
          <p:cNvPr id="3" name="コンテンツ プレースホルダー 2"/>
          <p:cNvSpPr>
            <a:spLocks noGrp="1"/>
          </p:cNvSpPr>
          <p:nvPr>
            <p:ph idx="1"/>
          </p:nvPr>
        </p:nvSpPr>
        <p:spPr/>
        <p:txBody>
          <a:bodyPr>
            <a:normAutofit/>
          </a:bodyPr>
          <a:lstStyle/>
          <a:p>
            <a:r>
              <a:rPr kumimoji="1" lang="en-US" altLang="ja-JP" sz="3200" dirty="0"/>
              <a:t>2011.3.11</a:t>
            </a:r>
            <a:r>
              <a:rPr kumimoji="1" lang="ja-JP" altLang="en-US" sz="3200" dirty="0"/>
              <a:t>　東日本大震災</a:t>
            </a:r>
          </a:p>
        </p:txBody>
      </p:sp>
    </p:spTree>
    <p:extLst>
      <p:ext uri="{BB962C8B-B14F-4D97-AF65-F5344CB8AC3E}">
        <p14:creationId xmlns:p14="http://schemas.microsoft.com/office/powerpoint/2010/main" val="426214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災害と公衆衛生</a:t>
            </a:r>
          </a:p>
        </p:txBody>
      </p:sp>
      <p:sp>
        <p:nvSpPr>
          <p:cNvPr id="3" name="コンテンツ プレースホルダー 2"/>
          <p:cNvSpPr>
            <a:spLocks noGrp="1"/>
          </p:cNvSpPr>
          <p:nvPr>
            <p:ph idx="1"/>
          </p:nvPr>
        </p:nvSpPr>
        <p:spPr/>
        <p:txBody>
          <a:bodyPr/>
          <a:lstStyle/>
          <a:p>
            <a:endParaRPr kumimoji="1" lang="en-US" altLang="ja-JP" dirty="0"/>
          </a:p>
          <a:p>
            <a:r>
              <a:rPr lang="ja-JP" altLang="en-US" dirty="0"/>
              <a:t>衛生状態・環境の悪化</a:t>
            </a:r>
            <a:endParaRPr lang="en-US" altLang="ja-JP" dirty="0"/>
          </a:p>
          <a:p>
            <a:r>
              <a:rPr kumimoji="1" lang="ja-JP" altLang="en-US" dirty="0"/>
              <a:t>感染症、食中毒の発生</a:t>
            </a:r>
            <a:endParaRPr lang="en-US" altLang="ja-JP" dirty="0"/>
          </a:p>
          <a:p>
            <a:r>
              <a:rPr kumimoji="1" lang="ja-JP" altLang="en-US" dirty="0"/>
              <a:t>メンタルヘルスの低下</a:t>
            </a:r>
            <a:endParaRPr kumimoji="1" lang="en-US" altLang="ja-JP" dirty="0"/>
          </a:p>
          <a:p>
            <a:r>
              <a:rPr kumimoji="1" lang="ja-JP" altLang="en-US" dirty="0"/>
              <a:t>医療（医療機関、薬局）へのアクセスの低下</a:t>
            </a:r>
            <a:endParaRPr kumimoji="1" lang="en-US" altLang="ja-JP" dirty="0"/>
          </a:p>
          <a:p>
            <a:r>
              <a:rPr kumimoji="1" lang="ja-JP" altLang="en-US" dirty="0"/>
              <a:t>持病、慢性疾患の悪化</a:t>
            </a:r>
            <a:endParaRPr kumimoji="1" lang="en-US" altLang="ja-JP" dirty="0"/>
          </a:p>
          <a:p>
            <a:r>
              <a:rPr lang="ja-JP" altLang="en-US" dirty="0"/>
              <a:t>障害者、要介護者への配慮</a:t>
            </a:r>
            <a:endParaRPr lang="en-US" altLang="ja-JP" dirty="0"/>
          </a:p>
          <a:p>
            <a:r>
              <a:rPr kumimoji="1" lang="ja-JP" altLang="en-US" dirty="0"/>
              <a:t>その他・・・</a:t>
            </a:r>
          </a:p>
        </p:txBody>
      </p:sp>
    </p:spTree>
    <p:extLst>
      <p:ext uri="{BB962C8B-B14F-4D97-AF65-F5344CB8AC3E}">
        <p14:creationId xmlns:p14="http://schemas.microsoft.com/office/powerpoint/2010/main" val="20258557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1441</Words>
  <Application>Microsoft Office PowerPoint</Application>
  <PresentationFormat>ワイド画面</PresentationFormat>
  <Paragraphs>480</Paragraphs>
  <Slides>69</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69</vt:i4>
      </vt:variant>
    </vt:vector>
  </HeadingPairs>
  <TitlesOfParts>
    <vt:vector size="80" baseType="lpstr">
      <vt:lpstr>HG丸ｺﾞｼｯｸM-PRO</vt:lpstr>
      <vt:lpstr>HG創英角ﾎﾟｯﾌﾟ体</vt:lpstr>
      <vt:lpstr>ＭＳ Ｐゴシック</vt:lpstr>
      <vt:lpstr>ＭＳ ゴシック</vt:lpstr>
      <vt:lpstr>Osaka</vt:lpstr>
      <vt:lpstr>Arial</vt:lpstr>
      <vt:lpstr>Calibri</vt:lpstr>
      <vt:lpstr>Calibri Light</vt:lpstr>
      <vt:lpstr>Times</vt:lpstr>
      <vt:lpstr>Times New Roman</vt:lpstr>
      <vt:lpstr>Office テーマ</vt:lpstr>
      <vt:lpstr>災害と公衆衛生</vt:lpstr>
      <vt:lpstr>本日の目的と内容</vt:lpstr>
      <vt:lpstr>PowerPoint プレゼンテーション</vt:lpstr>
      <vt:lpstr>衛生研究所とは？</vt:lpstr>
      <vt:lpstr>地方衛生研究所設置要綱（厚生事務次官通知）</vt:lpstr>
      <vt:lpstr>保健所との違い</vt:lpstr>
      <vt:lpstr>衛生研究所とは　名称は様々</vt:lpstr>
      <vt:lpstr>私が経験した災害</vt:lpstr>
      <vt:lpstr>災害と公衆衛生</vt:lpstr>
      <vt:lpstr>公衆衛生とは？</vt:lpstr>
      <vt:lpstr>公衆衛生とは</vt:lpstr>
      <vt:lpstr>公衆衛生（Public Health） 　C.E.A Winslowの定義（1920（大正９）年） </vt:lpstr>
      <vt:lpstr>公衆衛生の定義 （Winslow 1920)</vt:lpstr>
      <vt:lpstr>PowerPoint プレゼンテーション</vt:lpstr>
      <vt:lpstr>医療提供体制</vt:lpstr>
      <vt:lpstr>日本の医療提供体制の特徴</vt:lpstr>
      <vt:lpstr>病院と診療所はいくつあるか</vt:lpstr>
      <vt:lpstr>病床の種類とその数はどのらいか。</vt:lpstr>
      <vt:lpstr>PowerPoint プレゼンテーション</vt:lpstr>
      <vt:lpstr>都道府県別人口10万対病床数にはどのような特徴があるか？</vt:lpstr>
      <vt:lpstr>PowerPoint プレゼンテーション</vt:lpstr>
      <vt:lpstr>平均在院日数</vt:lpstr>
      <vt:lpstr>PowerPoint プレゼンテーション</vt:lpstr>
      <vt:lpstr>医薬分業</vt:lpstr>
      <vt:lpstr>医薬分業</vt:lpstr>
      <vt:lpstr>PowerPoint プレゼンテーション</vt:lpstr>
      <vt:lpstr>PowerPoint プレゼンテーション</vt:lpstr>
      <vt:lpstr>医薬分業とは何か？</vt:lpstr>
      <vt:lpstr>医薬分業とは何か？</vt:lpstr>
      <vt:lpstr>日本の医療従事者の特徴</vt:lpstr>
      <vt:lpstr>日本の医療従事者の特徴</vt:lpstr>
      <vt:lpstr>　医師法（昭和23年）</vt:lpstr>
      <vt:lpstr>定義（保助看法）</vt:lpstr>
      <vt:lpstr>医療従事者は何人いるか？</vt:lpstr>
      <vt:lpstr>PowerPoint プレゼンテーション</vt:lpstr>
      <vt:lpstr>都道府県別の医師数の特徴は何か？</vt:lpstr>
      <vt:lpstr>PowerPoint プレゼンテーション</vt:lpstr>
      <vt:lpstr>医療費</vt:lpstr>
      <vt:lpstr>日本の医療費の特徴</vt:lpstr>
      <vt:lpstr>PowerPoint プレゼンテーション</vt:lpstr>
      <vt:lpstr>PowerPoint プレゼンテーション</vt:lpstr>
      <vt:lpstr>PowerPoint プレゼンテーション</vt:lpstr>
      <vt:lpstr>PowerPoint プレゼンテーション</vt:lpstr>
      <vt:lpstr>財源別では保険料、国庫の割合はどの程度か</vt:lpstr>
      <vt:lpstr>どのような疾患に医療費をどの程度使っているか？</vt:lpstr>
      <vt:lpstr>PowerPoint プレゼンテーション</vt:lpstr>
      <vt:lpstr>PowerPoint プレゼンテーション</vt:lpstr>
      <vt:lpstr>医療保険制度</vt:lpstr>
      <vt:lpstr>日本の医療保険制度の特徴</vt:lpstr>
      <vt:lpstr>医療保険にはどのような種類があるか？</vt:lpstr>
      <vt:lpstr>日本の支払制度は出来高払い制を基本とする</vt:lpstr>
      <vt:lpstr>点数設定は適正か？</vt:lpstr>
      <vt:lpstr>入院基本料は看護師数に 応じて点数は異なる</vt:lpstr>
      <vt:lpstr>諸外国との比較</vt:lpstr>
      <vt:lpstr>社会保障給付費と国民負担率</vt:lpstr>
      <vt:lpstr>PowerPoint プレゼンテーション</vt:lpstr>
      <vt:lpstr>PowerPoint プレゼンテーション</vt:lpstr>
      <vt:lpstr>感染症対策</vt:lpstr>
      <vt:lpstr>日本の感染症対策</vt:lpstr>
      <vt:lpstr>感染症の予防及び感染症の患者に対する医療に関する法律（平成11年）</vt:lpstr>
      <vt:lpstr>PowerPoint プレゼンテーション</vt:lpstr>
      <vt:lpstr>PowerPoint プレゼンテーション</vt:lpstr>
      <vt:lpstr>前文（１）</vt:lpstr>
      <vt:lpstr>前文（２）</vt:lpstr>
      <vt:lpstr>予防接種法</vt:lpstr>
      <vt:lpstr>予防接種法（昭和23年）</vt:lpstr>
      <vt:lpstr>予防接種の種類</vt:lpstr>
      <vt:lpstr>予防接種の種類</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災害と公衆衛生</dc:title>
  <dc:creator>大久保 一郎</dc:creator>
  <cp:lastModifiedBy>中島光明</cp:lastModifiedBy>
  <cp:revision>42</cp:revision>
  <dcterms:created xsi:type="dcterms:W3CDTF">2017-12-05T07:11:39Z</dcterms:created>
  <dcterms:modified xsi:type="dcterms:W3CDTF">2018-02-14T12:19:22Z</dcterms:modified>
</cp:coreProperties>
</file>