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94" r:id="rId2"/>
    <p:sldMasterId id="2147483825" r:id="rId3"/>
    <p:sldMasterId id="2147483842" r:id="rId4"/>
  </p:sldMasterIdLst>
  <p:notesMasterIdLst>
    <p:notesMasterId r:id="rId30"/>
  </p:notesMasterIdLst>
  <p:handoutMasterIdLst>
    <p:handoutMasterId r:id="rId31"/>
  </p:handoutMasterIdLst>
  <p:sldIdLst>
    <p:sldId id="257" r:id="rId5"/>
    <p:sldId id="261" r:id="rId6"/>
    <p:sldId id="351" r:id="rId7"/>
    <p:sldId id="352" r:id="rId8"/>
    <p:sldId id="358" r:id="rId9"/>
    <p:sldId id="342" r:id="rId10"/>
    <p:sldId id="260" r:id="rId11"/>
    <p:sldId id="259" r:id="rId12"/>
    <p:sldId id="340" r:id="rId13"/>
    <p:sldId id="267" r:id="rId14"/>
    <p:sldId id="341" r:id="rId15"/>
    <p:sldId id="266" r:id="rId16"/>
    <p:sldId id="265" r:id="rId17"/>
    <p:sldId id="350" r:id="rId18"/>
    <p:sldId id="349" r:id="rId19"/>
    <p:sldId id="263" r:id="rId20"/>
    <p:sldId id="262" r:id="rId21"/>
    <p:sldId id="268" r:id="rId22"/>
    <p:sldId id="344" r:id="rId23"/>
    <p:sldId id="345" r:id="rId24"/>
    <p:sldId id="346" r:id="rId25"/>
    <p:sldId id="270" r:id="rId26"/>
    <p:sldId id="269" r:id="rId27"/>
    <p:sldId id="348" r:id="rId28"/>
    <p:sldId id="258" r:id="rId29"/>
  </p:sldIdLst>
  <p:sldSz cx="9144000" cy="6858000" type="screen4x3"/>
  <p:notesSz cx="6865938" cy="99949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4660"/>
  </p:normalViewPr>
  <p:slideViewPr>
    <p:cSldViewPr snapToGrid="0">
      <p:cViewPr>
        <p:scale>
          <a:sx n="63" d="100"/>
          <a:sy n="63" d="100"/>
        </p:scale>
        <p:origin x="1122"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5240" cy="501481"/>
          </a:xfrm>
          <a:prstGeom prst="rect">
            <a:avLst/>
          </a:prstGeom>
        </p:spPr>
        <p:txBody>
          <a:bodyPr vert="horz" lIns="92857" tIns="46429" rIns="92857" bIns="4642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9109" y="0"/>
            <a:ext cx="2975240" cy="501481"/>
          </a:xfrm>
          <a:prstGeom prst="rect">
            <a:avLst/>
          </a:prstGeom>
        </p:spPr>
        <p:txBody>
          <a:bodyPr vert="horz" lIns="92857" tIns="46429" rIns="92857" bIns="46429" rtlCol="0"/>
          <a:lstStyle>
            <a:lvl1pPr algn="r">
              <a:defRPr sz="1200"/>
            </a:lvl1pPr>
          </a:lstStyle>
          <a:p>
            <a:fld id="{5A8BCCF2-9585-4659-9A7C-7049CD3938AA}" type="datetimeFigureOut">
              <a:rPr kumimoji="1" lang="ja-JP" altLang="en-US" smtClean="0"/>
              <a:t>2020/7/31</a:t>
            </a:fld>
            <a:endParaRPr kumimoji="1" lang="ja-JP" altLang="en-US"/>
          </a:p>
        </p:txBody>
      </p:sp>
      <p:sp>
        <p:nvSpPr>
          <p:cNvPr id="4" name="フッター プレースホルダー 3"/>
          <p:cNvSpPr>
            <a:spLocks noGrp="1"/>
          </p:cNvSpPr>
          <p:nvPr>
            <p:ph type="ftr" sz="quarter" idx="2"/>
          </p:nvPr>
        </p:nvSpPr>
        <p:spPr>
          <a:xfrm>
            <a:off x="1" y="9493421"/>
            <a:ext cx="2975240" cy="501480"/>
          </a:xfrm>
          <a:prstGeom prst="rect">
            <a:avLst/>
          </a:prstGeom>
        </p:spPr>
        <p:txBody>
          <a:bodyPr vert="horz" lIns="92857" tIns="46429" rIns="92857" bIns="4642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9109" y="9493421"/>
            <a:ext cx="2975240" cy="501480"/>
          </a:xfrm>
          <a:prstGeom prst="rect">
            <a:avLst/>
          </a:prstGeom>
        </p:spPr>
        <p:txBody>
          <a:bodyPr vert="horz" lIns="92857" tIns="46429" rIns="92857" bIns="46429" rtlCol="0" anchor="b"/>
          <a:lstStyle>
            <a:lvl1pPr algn="r">
              <a:defRPr sz="1200"/>
            </a:lvl1pPr>
          </a:lstStyle>
          <a:p>
            <a:fld id="{A0B4C42A-F146-42C0-B65F-ED35C9A6A309}" type="slidenum">
              <a:rPr kumimoji="1" lang="ja-JP" altLang="en-US" smtClean="0"/>
              <a:t>‹#›</a:t>
            </a:fld>
            <a:endParaRPr kumimoji="1" lang="ja-JP" altLang="en-US"/>
          </a:p>
        </p:txBody>
      </p:sp>
    </p:spTree>
    <p:extLst>
      <p:ext uri="{BB962C8B-B14F-4D97-AF65-F5344CB8AC3E}">
        <p14:creationId xmlns:p14="http://schemas.microsoft.com/office/powerpoint/2010/main" val="1378810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75833" cy="501755"/>
          </a:xfrm>
          <a:prstGeom prst="rect">
            <a:avLst/>
          </a:prstGeom>
        </p:spPr>
        <p:txBody>
          <a:bodyPr vert="horz" lIns="92857" tIns="46429" rIns="92857" bIns="464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8487" y="0"/>
            <a:ext cx="2975832" cy="501755"/>
          </a:xfrm>
          <a:prstGeom prst="rect">
            <a:avLst/>
          </a:prstGeom>
        </p:spPr>
        <p:txBody>
          <a:bodyPr vert="horz" lIns="92857" tIns="46429" rIns="92857" bIns="46429" rtlCol="0"/>
          <a:lstStyle>
            <a:lvl1pPr algn="r">
              <a:defRPr sz="1200"/>
            </a:lvl1pPr>
          </a:lstStyle>
          <a:p>
            <a:fld id="{586A10EC-4C92-4484-81E2-A6ADA5ECB343}" type="datetimeFigureOut">
              <a:rPr kumimoji="1" lang="ja-JP" altLang="en-US" smtClean="0"/>
              <a:t>2020/7/31</a:t>
            </a:fld>
            <a:endParaRPr kumimoji="1" lang="ja-JP" altLang="en-US"/>
          </a:p>
        </p:txBody>
      </p:sp>
      <p:sp>
        <p:nvSpPr>
          <p:cNvPr id="4" name="スライド イメージ プレースホルダー 3"/>
          <p:cNvSpPr>
            <a:spLocks noGrp="1" noRot="1" noChangeAspect="1"/>
          </p:cNvSpPr>
          <p:nvPr>
            <p:ph type="sldImg" idx="2"/>
          </p:nvPr>
        </p:nvSpPr>
        <p:spPr>
          <a:xfrm>
            <a:off x="1184275" y="1249363"/>
            <a:ext cx="4497388" cy="3371850"/>
          </a:xfrm>
          <a:prstGeom prst="rect">
            <a:avLst/>
          </a:prstGeom>
          <a:noFill/>
          <a:ln w="12700">
            <a:solidFill>
              <a:prstClr val="black"/>
            </a:solidFill>
          </a:ln>
        </p:spPr>
        <p:txBody>
          <a:bodyPr vert="horz" lIns="92857" tIns="46429" rIns="92857" bIns="46429" rtlCol="0" anchor="ctr"/>
          <a:lstStyle/>
          <a:p>
            <a:endParaRPr lang="ja-JP" altLang="en-US"/>
          </a:p>
        </p:txBody>
      </p:sp>
      <p:sp>
        <p:nvSpPr>
          <p:cNvPr id="5" name="ノート プレースホルダー 4"/>
          <p:cNvSpPr>
            <a:spLocks noGrp="1"/>
          </p:cNvSpPr>
          <p:nvPr>
            <p:ph type="body" sz="quarter" idx="3"/>
          </p:nvPr>
        </p:nvSpPr>
        <p:spPr>
          <a:xfrm>
            <a:off x="686109" y="4810096"/>
            <a:ext cx="5493721" cy="3935240"/>
          </a:xfrm>
          <a:prstGeom prst="rect">
            <a:avLst/>
          </a:prstGeom>
        </p:spPr>
        <p:txBody>
          <a:bodyPr vert="horz" lIns="92857" tIns="46429" rIns="92857" bIns="46429"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93145"/>
            <a:ext cx="2975833" cy="501755"/>
          </a:xfrm>
          <a:prstGeom prst="rect">
            <a:avLst/>
          </a:prstGeom>
        </p:spPr>
        <p:txBody>
          <a:bodyPr vert="horz" lIns="92857" tIns="46429" rIns="92857" bIns="464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8487" y="9493145"/>
            <a:ext cx="2975832" cy="501755"/>
          </a:xfrm>
          <a:prstGeom prst="rect">
            <a:avLst/>
          </a:prstGeom>
        </p:spPr>
        <p:txBody>
          <a:bodyPr vert="horz" lIns="92857" tIns="46429" rIns="92857" bIns="46429" rtlCol="0" anchor="b"/>
          <a:lstStyle>
            <a:lvl1pPr algn="r">
              <a:defRPr sz="1200"/>
            </a:lvl1pPr>
          </a:lstStyle>
          <a:p>
            <a:fld id="{18C2CCEE-9519-41F3-882F-45E434220DD3}" type="slidenum">
              <a:rPr kumimoji="1" lang="ja-JP" altLang="en-US" smtClean="0"/>
              <a:t>‹#›</a:t>
            </a:fld>
            <a:endParaRPr kumimoji="1" lang="ja-JP" altLang="en-US"/>
          </a:p>
        </p:txBody>
      </p:sp>
    </p:spTree>
    <p:extLst>
      <p:ext uri="{BB962C8B-B14F-4D97-AF65-F5344CB8AC3E}">
        <p14:creationId xmlns:p14="http://schemas.microsoft.com/office/powerpoint/2010/main" val="179649576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BD0FB97-F034-4CFE-96E6-1CCB32DCD9C7}"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4530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98C6E553-B446-4861-958F-060C2D3E194D}"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422010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1C9350FB-458C-4A3C-843E-F3DCD505A39E}"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902230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79B6EB2-0FB7-4A83-AE4E-C57A1EA68649}"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66787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F289132-898A-4B75-BD27-32D3E3DB7BED}"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558600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9EA7C8CE-EDAA-4B1B-9F9F-948069BB58DC}"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070326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404D4CB-2038-4C74-96B4-8768C3AC361C}"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329413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FB38458-DBB1-4140-A325-740F888E0A33}" type="datetime1">
              <a:rPr kumimoji="1" lang="ja-JP" altLang="en-US" smtClean="0"/>
              <a:t>2020/7/31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7636024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23A6E14-A27D-4C7F-921D-F980A3A7DB7E}" type="datetime1">
              <a:rPr kumimoji="1" lang="ja-JP" altLang="en-US" smtClean="0"/>
              <a:t>2020/7/31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703008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5A915A6-ABDF-4E40-8B71-CA790B165957}" type="datetime1">
              <a:rPr kumimoji="1" lang="ja-JP" altLang="en-US" smtClean="0"/>
              <a:t>2020/7/31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74426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2A0469-C131-43D8-8A6D-DA6451B334D5}"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053768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85925927-AF47-4D87-A9A2-A7F65FF5E330}"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47731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5F7A5BA-AFBC-4E3D-B7FF-D50756826ACB}"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1357631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9F9B27B-79C2-4AAF-BEBB-CF39EE2EE97D}"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379729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526097D-70AF-485A-946E-E7EB00ABF6AC}"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204289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C308FC5-945D-4B5B-AE5C-87177BC7166C}"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23506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7AA61E7-7221-4C37-B68A-BA1EA44CD628}"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8345897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328D388-3B5D-41BF-8A87-578CF8714954}"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4123957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8EAFC8C3-7109-4364-926A-3A7869059438}"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364242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8D6128F-76D3-4D79-8B0C-C5E89737E169}" type="datetime1">
              <a:rPr kumimoji="1" lang="ja-JP" altLang="en-US" smtClean="0"/>
              <a:t>2020/7/31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77100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7D435558-8DD6-4DE2-B015-1EF3CBAC15B6}" type="datetime1">
              <a:rPr kumimoji="1" lang="ja-JP" altLang="en-US" smtClean="0"/>
              <a:t>2020/7/31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4536927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CA9F50-FDFE-421C-9983-64BC3865FB3B}" type="datetime1">
              <a:rPr kumimoji="1" lang="ja-JP" altLang="en-US" smtClean="0"/>
              <a:t>2020/7/31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23425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3DE6EF6-F4B7-440E-ADA7-299EBFE9077C}"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636354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B504E32-9689-4617-8D05-49CD4B4E6243}"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299374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図を追加</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1C5E452-D80A-4D38-B3AB-307ADA362377}"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933206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B253CAD-7D16-453D-A3B6-445B5E286EAF}"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818640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116F670-1CA3-4C86-91AB-40A4AE018A5B}"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17934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FA02FDD-F95D-4084-A9E3-A89A79E33956}"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547279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054443E-B099-4C53-AE8C-00DD1AE8AFAB}"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1735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FF7E510-D647-4E1A-86DE-F3CB76344C64}"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522321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B6E20F1-540E-438E-9686-1FDFB6E65868}"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8555892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98FDF91-2AC9-4046-85CE-9E745D3DA61C}" type="datetime1">
              <a:rPr kumimoji="1" lang="ja-JP" altLang="en-US" smtClean="0"/>
              <a:t>2020/7/31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633462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C308FC5-945D-4B5B-AE5C-87177BC7166C}"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60649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EC787B7B-A12A-4E0B-B456-51101635F336}"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51047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7AA61E7-7221-4C37-B68A-BA1EA44CD628}"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42389497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328D388-3B5D-41BF-8A87-578CF8714954}"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5958750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8EAFC8C3-7109-4364-926A-3A7869059438}"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080058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8D6128F-76D3-4D79-8B0C-C5E89737E169}" type="datetime1">
              <a:rPr kumimoji="1" lang="ja-JP" altLang="en-US" smtClean="0"/>
              <a:t>2020/7/31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595616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D435558-8DD6-4DE2-B015-1EF3CBAC15B6}" type="datetime1">
              <a:rPr kumimoji="1" lang="ja-JP" altLang="en-US" smtClean="0"/>
              <a:t>2020/7/31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962109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2CA9F50-FDFE-421C-9983-64BC3865FB3B}" type="datetime1">
              <a:rPr kumimoji="1" lang="ja-JP" altLang="en-US" smtClean="0"/>
              <a:t>2020/7/31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465173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B504E32-9689-4617-8D05-49CD4B4E6243}"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916678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21C5E452-D80A-4D38-B3AB-307ADA362377}" type="datetime1">
              <a:rPr kumimoji="1" lang="ja-JP" altLang="en-US" smtClean="0"/>
              <a:t>2020/7/31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4865069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B6E20F1-540E-438E-9686-1FDFB6E65868}"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2053100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8FDF91-2AC9-4046-85CE-9E745D3DA61C}" type="datetime1">
              <a:rPr kumimoji="1" lang="ja-JP" altLang="en-US" smtClean="0"/>
              <a:t>2020/7/31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28498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633845" y="2507551"/>
            <a:ext cx="3867150"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7551"/>
            <a:ext cx="3886201" cy="36805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Date Placeholder 6"/>
          <p:cNvSpPr>
            <a:spLocks noGrp="1"/>
          </p:cNvSpPr>
          <p:nvPr>
            <p:ph type="dt" sz="half" idx="10"/>
          </p:nvPr>
        </p:nvSpPr>
        <p:spPr/>
        <p:txBody>
          <a:bodyPr/>
          <a:lstStyle/>
          <a:p>
            <a:fld id="{CB646585-635D-45B9-AFBE-CA6EF10928CD}" type="datetime1">
              <a:rPr kumimoji="1" lang="ja-JP" altLang="en-US" smtClean="0"/>
              <a:t>2020/7/31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smtClean="0"/>
              <a:t>マスター タイトルの書式設定</a:t>
            </a:r>
            <a:endParaRPr lang="en-US" dirty="0"/>
          </a:p>
        </p:txBody>
      </p:sp>
    </p:spTree>
    <p:extLst>
      <p:ext uri="{BB962C8B-B14F-4D97-AF65-F5344CB8AC3E}">
        <p14:creationId xmlns:p14="http://schemas.microsoft.com/office/powerpoint/2010/main" val="306636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FA7D06B-E5E7-4FC5-99BD-1671D9AFC9D4}" type="datetime1">
              <a:rPr kumimoji="1" lang="ja-JP" altLang="en-US" smtClean="0"/>
              <a:t>2020/7/31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1192194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8818A0-96D4-4900-B2E3-8F0CF3433DE9}" type="datetime1">
              <a:rPr kumimoji="1" lang="ja-JP" altLang="en-US" smtClean="0"/>
              <a:t>2020/7/31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23252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729F7C4-E70C-4A16-8F59-975282C21BD9}"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280408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ja-JP" altLang="en-US" smtClean="0"/>
              <a:t>マスター タイトルの書式設定</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図を追加</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E9DBD62-B189-4462-AF99-C0BA42ABB440}" type="datetime1">
              <a:rPr kumimoji="1" lang="ja-JP" altLang="en-US" smtClean="0"/>
              <a:t>2020/7/31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94776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93F7B4D0-AAB7-4ADB-A706-BC8A31336D64}" type="datetime1">
              <a:rPr kumimoji="1" lang="ja-JP" altLang="en-US" smtClean="0"/>
              <a:t>2020/7/31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80088051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4E7F645-E738-4906-83BE-4A78BC447893}" type="datetime1">
              <a:rPr kumimoji="1" lang="ja-JP" altLang="en-US" smtClean="0"/>
              <a:t>2020/7/31</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150836872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FBA3D5-0F99-41EC-A084-6FE9825E2BFA}" type="datetime1">
              <a:rPr kumimoji="1" lang="ja-JP" altLang="en-US" smtClean="0"/>
              <a:t>2020/7/31</a:t>
            </a:fld>
            <a:endParaRPr kumimoji="1" lang="ja-JP" alt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371990427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Lst>
  <p:hf hdr="0" ftr="0" dt="0"/>
  <p:txStyles>
    <p:titleStyle>
      <a:lvl1pPr algn="l" defTabSz="457200" rtl="0" eaLnBrk="1" latinLnBrk="0" hangingPunct="1">
        <a:spcBef>
          <a:spcPct val="0"/>
        </a:spcBef>
        <a:buNone/>
        <a:defRPr kumimoji="1" sz="3600" kern="1200">
          <a:solidFill>
            <a:schemeClr val="accent1">
              <a:lumMod val="7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3F7B4D0-AAB7-4ADB-A706-BC8A31336D64}" type="datetime1">
              <a:rPr kumimoji="1" lang="ja-JP" altLang="en-US" smtClean="0"/>
              <a:t>2020/7/31</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15BBAB-31C6-4FCA-89E1-A3C076BE8D10}" type="slidenum">
              <a:rPr kumimoji="1" lang="ja-JP" altLang="en-US" smtClean="0"/>
              <a:t>‹#›</a:t>
            </a:fld>
            <a:endParaRPr kumimoji="1" lang="ja-JP" altLang="en-US"/>
          </a:p>
        </p:txBody>
      </p:sp>
    </p:spTree>
    <p:extLst>
      <p:ext uri="{BB962C8B-B14F-4D97-AF65-F5344CB8AC3E}">
        <p14:creationId xmlns:p14="http://schemas.microsoft.com/office/powerpoint/2010/main" val="57699833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9.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9.xml"/><Relationship Id="rId1" Type="http://schemas.openxmlformats.org/officeDocument/2006/relationships/vmlDrawing" Target="../drawings/vmlDrawing3.vml"/><Relationship Id="rId5" Type="http://schemas.openxmlformats.org/officeDocument/2006/relationships/image" Target="../media/image14.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5.xml"/><Relationship Id="rId5" Type="http://schemas.openxmlformats.org/officeDocument/2006/relationships/image" Target="../media/image19.emf"/><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eg"/><Relationship Id="rId1" Type="http://schemas.openxmlformats.org/officeDocument/2006/relationships/slideLayout" Target="../slideLayouts/slideLayout29.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9.xml"/><Relationship Id="rId5" Type="http://schemas.openxmlformats.org/officeDocument/2006/relationships/image" Target="../media/image31.jpe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3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bosei-navi.mhlw.go.jp/"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emf"/><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テキスト ボックス 1"/>
          <p:cNvSpPr txBox="1"/>
          <p:nvPr/>
        </p:nvSpPr>
        <p:spPr>
          <a:xfrm>
            <a:off x="148251" y="1282834"/>
            <a:ext cx="8795173" cy="1446550"/>
          </a:xfrm>
          <a:prstGeom prst="rect">
            <a:avLst/>
          </a:prstGeom>
          <a:noFill/>
        </p:spPr>
        <p:txBody>
          <a:bodyPr wrap="square" rtlCol="0">
            <a:spAutoFit/>
          </a:bodyPr>
          <a:lstStyle/>
          <a:p>
            <a:r>
              <a:rPr lang="ja-JP" altLang="en-US" sz="4400" b="1" dirty="0" smtClean="0">
                <a:solidFill>
                  <a:srgbClr val="FF0000"/>
                </a:solidFill>
                <a:effectLst>
                  <a:outerShdw blurRad="38100" dist="38100" dir="2700000" algn="tl">
                    <a:srgbClr val="000000">
                      <a:alpha val="43137"/>
                    </a:srgbClr>
                  </a:outerShdw>
                </a:effectLst>
              </a:rPr>
              <a:t>新型コロナウイルス感染症</a:t>
            </a:r>
            <a:r>
              <a:rPr lang="ja-JP" altLang="en-US" sz="4400" b="1" dirty="0" smtClean="0">
                <a:solidFill>
                  <a:schemeClr val="tx1">
                    <a:lumMod val="50000"/>
                    <a:lumOff val="50000"/>
                  </a:schemeClr>
                </a:solidFill>
                <a:effectLst>
                  <a:outerShdw blurRad="38100" dist="38100" dir="2700000" algn="tl">
                    <a:srgbClr val="000000">
                      <a:alpha val="43137"/>
                    </a:srgbClr>
                  </a:outerShdw>
                </a:effectLst>
              </a:rPr>
              <a:t>から</a:t>
            </a:r>
            <a:endParaRPr lang="en-US" altLang="ja-JP" sz="4400" b="1" dirty="0" smtClean="0">
              <a:solidFill>
                <a:schemeClr val="tx1">
                  <a:lumMod val="50000"/>
                  <a:lumOff val="50000"/>
                </a:schemeClr>
              </a:solidFill>
              <a:effectLst>
                <a:outerShdw blurRad="38100" dist="38100" dir="2700000" algn="tl">
                  <a:srgbClr val="000000">
                    <a:alpha val="43137"/>
                  </a:srgbClr>
                </a:outerShdw>
              </a:effectLst>
            </a:endParaRPr>
          </a:p>
          <a:p>
            <a:r>
              <a:rPr lang="ja-JP" altLang="en-US" sz="4400" b="1" dirty="0" smtClean="0">
                <a:solidFill>
                  <a:schemeClr val="tx1">
                    <a:lumMod val="50000"/>
                    <a:lumOff val="50000"/>
                  </a:schemeClr>
                </a:solidFill>
                <a:effectLst>
                  <a:outerShdw blurRad="38100" dist="38100" dir="2700000" algn="tl">
                    <a:srgbClr val="000000">
                      <a:alpha val="43137"/>
                    </a:srgbClr>
                  </a:outerShdw>
                </a:effectLst>
              </a:rPr>
              <a:t>　　　　日本の医療政策を考える</a:t>
            </a:r>
            <a:endParaRPr lang="ja-JP" altLang="en-US" sz="4000" b="1" dirty="0">
              <a:solidFill>
                <a:schemeClr val="tx1">
                  <a:lumMod val="50000"/>
                  <a:lumOff val="50000"/>
                </a:schemeClr>
              </a:solidFill>
              <a:effectLst>
                <a:outerShdw blurRad="38100" dist="38100" dir="2700000" algn="tl">
                  <a:srgbClr val="000000">
                    <a:alpha val="43137"/>
                  </a:srgbClr>
                </a:outerShdw>
              </a:effectLst>
            </a:endParaRPr>
          </a:p>
        </p:txBody>
      </p:sp>
      <p:sp>
        <p:nvSpPr>
          <p:cNvPr id="3" name="テキスト ボックス 2"/>
          <p:cNvSpPr txBox="1"/>
          <p:nvPr/>
        </p:nvSpPr>
        <p:spPr>
          <a:xfrm>
            <a:off x="295683" y="160451"/>
            <a:ext cx="8376043" cy="1015663"/>
          </a:xfrm>
          <a:prstGeom prst="rect">
            <a:avLst/>
          </a:prstGeom>
          <a:noFill/>
        </p:spPr>
        <p:txBody>
          <a:bodyPr wrap="square" rtlCol="0">
            <a:spAutoFit/>
          </a:bodyPr>
          <a:lstStyle/>
          <a:p>
            <a:pPr lvl="0"/>
            <a:r>
              <a:rPr lang="ja-JP" altLang="en-US" sz="2000" b="1" dirty="0" smtClean="0">
                <a:latin typeface="游ゴシック" panose="020B0400000000000000" pitchFamily="50" charset="-128"/>
                <a:ea typeface="游ゴシック" panose="020B0400000000000000" pitchFamily="50" charset="-128"/>
              </a:rPr>
              <a:t>令和</a:t>
            </a:r>
            <a:r>
              <a:rPr lang="en-US" altLang="ja-JP" sz="2000" b="1" dirty="0" smtClean="0">
                <a:latin typeface="游ゴシック" panose="020B0400000000000000" pitchFamily="50" charset="-128"/>
                <a:ea typeface="游ゴシック" panose="020B0400000000000000" pitchFamily="50" charset="-128"/>
              </a:rPr>
              <a:t>2</a:t>
            </a:r>
            <a:r>
              <a:rPr lang="ja-JP" altLang="en-US" sz="2000" b="1" dirty="0" smtClean="0">
                <a:latin typeface="游ゴシック" panose="020B0400000000000000" pitchFamily="50" charset="-128"/>
                <a:ea typeface="游ゴシック" panose="020B0400000000000000" pitchFamily="50" charset="-128"/>
              </a:rPr>
              <a:t>年</a:t>
            </a:r>
            <a:r>
              <a:rPr lang="en-US" altLang="ja-JP" sz="2000" b="1" dirty="0" smtClean="0">
                <a:latin typeface="游ゴシック" panose="020B0400000000000000" pitchFamily="50" charset="-128"/>
                <a:ea typeface="游ゴシック" panose="020B0400000000000000" pitchFamily="50" charset="-128"/>
              </a:rPr>
              <a:t>7</a:t>
            </a:r>
            <a:r>
              <a:rPr lang="ja-JP" altLang="en-US" sz="2000" b="1" dirty="0" smtClean="0">
                <a:latin typeface="游ゴシック" panose="020B0400000000000000" pitchFamily="50" charset="-128"/>
                <a:ea typeface="游ゴシック" panose="020B0400000000000000" pitchFamily="50" charset="-128"/>
              </a:rPr>
              <a:t>月</a:t>
            </a:r>
            <a:r>
              <a:rPr lang="en-US" altLang="ja-JP" sz="2000" b="1" dirty="0" smtClean="0">
                <a:latin typeface="游ゴシック" panose="020B0400000000000000" pitchFamily="50" charset="-128"/>
                <a:ea typeface="游ゴシック" panose="020B0400000000000000" pitchFamily="50" charset="-128"/>
              </a:rPr>
              <a:t>31</a:t>
            </a:r>
            <a:r>
              <a:rPr lang="ja-JP" altLang="en-US" sz="2000" b="1" dirty="0" smtClean="0">
                <a:latin typeface="游ゴシック" panose="020B0400000000000000" pitchFamily="50" charset="-128"/>
                <a:ea typeface="游ゴシック" panose="020B0400000000000000" pitchFamily="50" charset="-128"/>
              </a:rPr>
              <a:t>日　第</a:t>
            </a:r>
            <a:r>
              <a:rPr lang="en-US" altLang="ja-JP" sz="2000" b="1" dirty="0" smtClean="0">
                <a:latin typeface="游ゴシック" panose="020B0400000000000000" pitchFamily="50" charset="-128"/>
                <a:ea typeface="游ゴシック" panose="020B0400000000000000" pitchFamily="50" charset="-128"/>
              </a:rPr>
              <a:t>176</a:t>
            </a:r>
            <a:r>
              <a:rPr lang="ja-JP" altLang="en-US" sz="2000" b="1" dirty="0" smtClean="0">
                <a:latin typeface="游ゴシック" panose="020B0400000000000000" pitchFamily="50" charset="-128"/>
                <a:ea typeface="游ゴシック" panose="020B0400000000000000" pitchFamily="50" charset="-128"/>
              </a:rPr>
              <a:t>回防災まちづくり談義の会</a:t>
            </a:r>
            <a:endParaRPr lang="en-US" altLang="ja-JP" sz="2000" b="1" dirty="0" smtClean="0">
              <a:latin typeface="游ゴシック" panose="020B0400000000000000" pitchFamily="50" charset="-128"/>
              <a:ea typeface="游ゴシック" panose="020B0400000000000000" pitchFamily="50" charset="-128"/>
            </a:endParaRPr>
          </a:p>
          <a:p>
            <a:pPr lvl="0"/>
            <a:r>
              <a:rPr lang="ja-JP" altLang="en-US" sz="2000" b="1" dirty="0" smtClean="0">
                <a:latin typeface="游ゴシック" panose="020B0400000000000000" pitchFamily="50" charset="-128"/>
                <a:ea typeface="游ゴシック" panose="020B0400000000000000" pitchFamily="50" charset="-128"/>
              </a:rPr>
              <a:t>「</a:t>
            </a:r>
            <a:r>
              <a:rPr lang="en-US" altLang="ja-JP" sz="2000" b="1" dirty="0" smtClean="0">
                <a:latin typeface="游ゴシック" panose="020B0400000000000000" pitchFamily="50" charset="-128"/>
                <a:ea typeface="游ゴシック" panose="020B0400000000000000" pitchFamily="50" charset="-128"/>
              </a:rPr>
              <a:t>COVID-19</a:t>
            </a:r>
            <a:r>
              <a:rPr lang="ja-JP" altLang="en-US" sz="2000" b="1" dirty="0" smtClean="0">
                <a:latin typeface="游ゴシック" panose="020B0400000000000000" pitchFamily="50" charset="-128"/>
                <a:ea typeface="游ゴシック" panose="020B0400000000000000" pitchFamily="50" charset="-128"/>
              </a:rPr>
              <a:t>第一波の教訓を活かして、今後の複合災害に備える</a:t>
            </a:r>
            <a:endParaRPr lang="en-US" altLang="ja-JP" sz="2000" b="1" dirty="0" smtClean="0">
              <a:latin typeface="游ゴシック" panose="020B0400000000000000" pitchFamily="50" charset="-128"/>
              <a:ea typeface="游ゴシック" panose="020B0400000000000000" pitchFamily="50" charset="-128"/>
            </a:endParaRPr>
          </a:p>
          <a:p>
            <a:pPr lvl="0"/>
            <a:r>
              <a:rPr lang="ja-JP" altLang="en-US" sz="2000" b="1" dirty="0" smtClean="0">
                <a:latin typeface="游ゴシック" panose="020B0400000000000000" pitchFamily="50" charset="-128"/>
                <a:ea typeface="游ゴシック" panose="020B0400000000000000" pitchFamily="50" charset="-128"/>
              </a:rPr>
              <a:t>　～ダイヤモンド・プリンセス号への対応に学ぶ～」</a:t>
            </a:r>
            <a:endParaRPr lang="ja-JP" altLang="en-US" sz="2000" b="1" dirty="0">
              <a:latin typeface="游ゴシック" panose="020B0400000000000000" pitchFamily="50" charset="-128"/>
              <a:ea typeface="游ゴシック" panose="020B0400000000000000" pitchFamily="50" charset="-128"/>
            </a:endParaRPr>
          </a:p>
        </p:txBody>
      </p:sp>
      <p:sp>
        <p:nvSpPr>
          <p:cNvPr id="4" name="テキスト ボックス 3"/>
          <p:cNvSpPr txBox="1"/>
          <p:nvPr/>
        </p:nvSpPr>
        <p:spPr>
          <a:xfrm>
            <a:off x="3595513" y="5276186"/>
            <a:ext cx="5347912" cy="1172052"/>
          </a:xfrm>
          <a:prstGeom prst="rect">
            <a:avLst/>
          </a:prstGeom>
          <a:noFill/>
        </p:spPr>
        <p:txBody>
          <a:bodyPr wrap="square" rtlCol="0">
            <a:spAutoFit/>
          </a:bodyPr>
          <a:lstStyle/>
          <a:p>
            <a:pPr defTabSz="844083">
              <a:defRPr/>
            </a:pPr>
            <a:r>
              <a:rPr lang="ja-JP" altLang="en-US" sz="2954" b="1" dirty="0">
                <a:solidFill>
                  <a:schemeClr val="tx1">
                    <a:lumMod val="50000"/>
                    <a:lumOff val="50000"/>
                  </a:schemeClr>
                </a:solidFill>
                <a:latin typeface="Century Gothic" panose="020B0502020202020204"/>
                <a:ea typeface="メイリオ" panose="020B0604030504040204" pitchFamily="50" charset="-128"/>
              </a:rPr>
              <a:t>参議院議員・小児科専門医</a:t>
            </a:r>
            <a:endParaRPr lang="en-US" altLang="ja-JP" sz="2954" b="1" dirty="0">
              <a:solidFill>
                <a:schemeClr val="tx1">
                  <a:lumMod val="50000"/>
                  <a:lumOff val="50000"/>
                </a:schemeClr>
              </a:solidFill>
              <a:latin typeface="Century Gothic" panose="020B0502020202020204"/>
              <a:ea typeface="メイリオ" panose="020B0604030504040204" pitchFamily="50" charset="-128"/>
            </a:endParaRPr>
          </a:p>
          <a:p>
            <a:pPr defTabSz="844083">
              <a:defRPr/>
            </a:pPr>
            <a:r>
              <a:rPr lang="ja-JP" altLang="en-US" sz="4062" b="1" dirty="0">
                <a:solidFill>
                  <a:schemeClr val="tx1">
                    <a:lumMod val="50000"/>
                    <a:lumOff val="50000"/>
                  </a:schemeClr>
                </a:solidFill>
                <a:latin typeface="Century Gothic" panose="020B0502020202020204"/>
                <a:ea typeface="メイリオ" panose="020B0604030504040204" pitchFamily="50" charset="-128"/>
              </a:rPr>
              <a:t>　　　　自見はなこ</a:t>
            </a: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997" t="-981" r="-1997" b="27435"/>
          <a:stretch/>
        </p:blipFill>
        <p:spPr>
          <a:xfrm>
            <a:off x="-111415" y="1457400"/>
            <a:ext cx="4895428" cy="5400600"/>
          </a:xfrm>
          <a:prstGeom prst="rect">
            <a:avLst/>
          </a:prstGeom>
        </p:spPr>
      </p:pic>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1</a:t>
            </a:fld>
            <a:endParaRPr kumimoji="1" lang="ja-JP" altLang="en-US"/>
          </a:p>
        </p:txBody>
      </p:sp>
    </p:spTree>
    <p:extLst>
      <p:ext uri="{BB962C8B-B14F-4D97-AF65-F5344CB8AC3E}">
        <p14:creationId xmlns:p14="http://schemas.microsoft.com/office/powerpoint/2010/main" val="4273100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58263" y="246183"/>
            <a:ext cx="8748346" cy="954107"/>
          </a:xfrm>
          <a:prstGeom prst="rect">
            <a:avLst/>
          </a:prstGeom>
          <a:noFill/>
        </p:spPr>
        <p:txBody>
          <a:bodyPr wrap="square" rtlCol="0">
            <a:spAutoFit/>
          </a:bodyPr>
          <a:lstStyle/>
          <a:p>
            <a:r>
              <a:rPr kumimoji="1" lang="en-US" altLang="ja-JP" sz="2800" b="1" dirty="0" smtClean="0">
                <a:solidFill>
                  <a:srgbClr val="FF0000"/>
                </a:solidFill>
              </a:rPr>
              <a:t>2020</a:t>
            </a:r>
            <a:r>
              <a:rPr kumimoji="1" lang="ja-JP" altLang="en-US" sz="2800" b="1" dirty="0" smtClean="0">
                <a:solidFill>
                  <a:srgbClr val="FF0000"/>
                </a:solidFill>
              </a:rPr>
              <a:t>年</a:t>
            </a:r>
            <a:r>
              <a:rPr kumimoji="1" lang="en-US" altLang="ja-JP" sz="2800" b="1" dirty="0" smtClean="0">
                <a:solidFill>
                  <a:srgbClr val="FF0000"/>
                </a:solidFill>
              </a:rPr>
              <a:t>2</a:t>
            </a:r>
            <a:r>
              <a:rPr kumimoji="1" lang="ja-JP" altLang="en-US" sz="2800" b="1" dirty="0" smtClean="0">
                <a:solidFill>
                  <a:srgbClr val="FF0000"/>
                </a:solidFill>
              </a:rPr>
              <a:t>月</a:t>
            </a:r>
            <a:r>
              <a:rPr kumimoji="1" lang="en-US" altLang="ja-JP" sz="2800" b="1" dirty="0" smtClean="0">
                <a:solidFill>
                  <a:srgbClr val="FF0000"/>
                </a:solidFill>
              </a:rPr>
              <a:t>3</a:t>
            </a:r>
            <a:r>
              <a:rPr kumimoji="1" lang="ja-JP" altLang="en-US" sz="2800" b="1" dirty="0" smtClean="0">
                <a:solidFill>
                  <a:srgbClr val="FF0000"/>
                </a:solidFill>
              </a:rPr>
              <a:t>日</a:t>
            </a:r>
            <a:endParaRPr kumimoji="1" lang="en-US" altLang="ja-JP" sz="2800" b="1" dirty="0"/>
          </a:p>
          <a:p>
            <a:r>
              <a:rPr kumimoji="1" lang="ja-JP" altLang="en-US" sz="2800" b="1" dirty="0" smtClean="0"/>
              <a:t>クルーズ船「ダイヤモンド・プリンセス号」横浜入港</a:t>
            </a:r>
            <a:endParaRPr kumimoji="1" lang="ja-JP" altLang="en-US" sz="2800" b="1"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104" y="1134211"/>
            <a:ext cx="3598981" cy="2699235"/>
          </a:xfrm>
          <a:prstGeom prst="rect">
            <a:avLst/>
          </a:prstGeom>
        </p:spPr>
      </p:pic>
      <p:sp>
        <p:nvSpPr>
          <p:cNvPr id="4" name="テキスト ボックス 3"/>
          <p:cNvSpPr txBox="1"/>
          <p:nvPr/>
        </p:nvSpPr>
        <p:spPr>
          <a:xfrm>
            <a:off x="158263" y="6047051"/>
            <a:ext cx="8808822" cy="400110"/>
          </a:xfrm>
          <a:prstGeom prst="rect">
            <a:avLst/>
          </a:prstGeom>
          <a:noFill/>
        </p:spPr>
        <p:txBody>
          <a:bodyPr wrap="none" rtlCol="0">
            <a:spAutoFit/>
          </a:bodyPr>
          <a:lstStyle/>
          <a:p>
            <a:r>
              <a:rPr kumimoji="1" lang="en-US" altLang="ja-JP" sz="2000" b="1" dirty="0" smtClean="0"/>
              <a:t>2</a:t>
            </a:r>
            <a:r>
              <a:rPr kumimoji="1" lang="ja-JP" altLang="en-US" sz="2000" b="1" dirty="0" smtClean="0"/>
              <a:t>月</a:t>
            </a:r>
            <a:r>
              <a:rPr kumimoji="1" lang="en-US" altLang="ja-JP" sz="2000" b="1" dirty="0" smtClean="0"/>
              <a:t>10</a:t>
            </a:r>
            <a:r>
              <a:rPr kumimoji="1" lang="ja-JP" altLang="en-US" sz="2000" b="1" dirty="0" smtClean="0"/>
              <a:t>日～</a:t>
            </a:r>
            <a:r>
              <a:rPr kumimoji="1" lang="en-US" altLang="ja-JP" sz="2000" b="1" dirty="0" smtClean="0"/>
              <a:t>3</a:t>
            </a:r>
            <a:r>
              <a:rPr kumimoji="1" lang="ja-JP" altLang="en-US" sz="2000" b="1" dirty="0" smtClean="0"/>
              <a:t>月</a:t>
            </a:r>
            <a:r>
              <a:rPr kumimoji="1" lang="en-US" altLang="ja-JP" sz="2000" b="1" dirty="0" smtClean="0"/>
              <a:t>1</a:t>
            </a:r>
            <a:r>
              <a:rPr kumimoji="1" lang="ja-JP" altLang="en-US" sz="2000" b="1" dirty="0" smtClean="0"/>
              <a:t>日、橋本岳厚生労働副大臣と共に船内での現場指揮に当たる</a:t>
            </a:r>
            <a:endParaRPr kumimoji="1" lang="ja-JP" altLang="en-US" sz="2000" b="1" dirty="0"/>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10</a:t>
            </a:fld>
            <a:endParaRPr kumimoji="1" lang="ja-JP" altLang="en-US"/>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0352" y="1134210"/>
            <a:ext cx="5122980" cy="3842235"/>
          </a:xfrm>
          <a:prstGeom prst="rect">
            <a:avLst/>
          </a:prstGeom>
        </p:spPr>
      </p:pic>
      <p:sp>
        <p:nvSpPr>
          <p:cNvPr id="5" name="テキスト ボックス 4"/>
          <p:cNvSpPr txBox="1"/>
          <p:nvPr/>
        </p:nvSpPr>
        <p:spPr>
          <a:xfrm>
            <a:off x="236847" y="4010038"/>
            <a:ext cx="3647152" cy="2031325"/>
          </a:xfrm>
          <a:prstGeom prst="rect">
            <a:avLst/>
          </a:prstGeom>
          <a:noFill/>
        </p:spPr>
        <p:txBody>
          <a:bodyPr wrap="none" rtlCol="0">
            <a:spAutoFit/>
          </a:bodyPr>
          <a:lstStyle/>
          <a:p>
            <a:r>
              <a:rPr kumimoji="1" lang="ja-JP" altLang="en-US" dirty="0" smtClean="0"/>
              <a:t>〇水際：国内流入させない</a:t>
            </a:r>
            <a:endParaRPr kumimoji="1" lang="en-US" altLang="ja-JP" dirty="0" smtClean="0"/>
          </a:p>
          <a:p>
            <a:r>
              <a:rPr kumimoji="1" lang="ja-JP" altLang="en-US" dirty="0" smtClean="0"/>
              <a:t>〇感染対策：個室管理・感染防御</a:t>
            </a:r>
            <a:endParaRPr kumimoji="1" lang="en-US" altLang="ja-JP" dirty="0" smtClean="0"/>
          </a:p>
          <a:p>
            <a:r>
              <a:rPr kumimoji="1" lang="ja-JP" altLang="en-US" dirty="0" smtClean="0"/>
              <a:t>〇乗員乗客</a:t>
            </a:r>
            <a:r>
              <a:rPr kumimoji="1" lang="en-US" altLang="ja-JP" dirty="0" smtClean="0"/>
              <a:t>/</a:t>
            </a:r>
            <a:r>
              <a:rPr kumimoji="1" lang="ja-JP" altLang="en-US" dirty="0" smtClean="0"/>
              <a:t>職員メンタルケア</a:t>
            </a:r>
            <a:endParaRPr kumimoji="1" lang="en-US" altLang="ja-JP" dirty="0" smtClean="0"/>
          </a:p>
          <a:p>
            <a:r>
              <a:rPr kumimoji="1" lang="ja-JP" altLang="en-US" dirty="0" smtClean="0"/>
              <a:t>〇下船に向けての基準</a:t>
            </a:r>
            <a:endParaRPr kumimoji="1" lang="en-US" altLang="ja-JP" dirty="0" smtClean="0"/>
          </a:p>
          <a:p>
            <a:r>
              <a:rPr kumimoji="1" lang="ja-JP" altLang="en-US" dirty="0" smtClean="0"/>
              <a:t>〇日々のオペレーション</a:t>
            </a:r>
            <a:endParaRPr kumimoji="1" lang="en-US" altLang="ja-JP" dirty="0" smtClean="0"/>
          </a:p>
          <a:p>
            <a:r>
              <a:rPr kumimoji="1" lang="ja-JP" altLang="en-US" dirty="0" smtClean="0"/>
              <a:t>〇海外との対応</a:t>
            </a:r>
            <a:endParaRPr kumimoji="1" lang="en-US" altLang="ja-JP" dirty="0" smtClean="0"/>
          </a:p>
          <a:p>
            <a:r>
              <a:rPr kumimoji="1" lang="ja-JP" altLang="en-US" dirty="0" smtClean="0"/>
              <a:t>〇マスコミュニケーション</a:t>
            </a:r>
            <a:endParaRPr kumimoji="1" lang="ja-JP" altLang="en-US" dirty="0"/>
          </a:p>
        </p:txBody>
      </p:sp>
    </p:spTree>
    <p:extLst>
      <p:ext uri="{BB962C8B-B14F-4D97-AF65-F5344CB8AC3E}">
        <p14:creationId xmlns:p14="http://schemas.microsoft.com/office/powerpoint/2010/main" val="659838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11</a:t>
            </a:fld>
            <a:endParaRPr kumimoji="1" lang="ja-JP" altLang="en-US"/>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142511473"/>
              </p:ext>
            </p:extLst>
          </p:nvPr>
        </p:nvGraphicFramePr>
        <p:xfrm>
          <a:off x="107405" y="-1"/>
          <a:ext cx="4177722" cy="5911125"/>
        </p:xfrm>
        <a:graphic>
          <a:graphicData uri="http://schemas.openxmlformats.org/presentationml/2006/ole">
            <mc:AlternateContent xmlns:mc="http://schemas.openxmlformats.org/markup-compatibility/2006">
              <mc:Choice xmlns:v="urn:schemas-microsoft-com:vml" Requires="v">
                <p:oleObj spid="_x0000_s4135" name="Acrobat Document" r:id="rId3" imgW="4533723" imgH="6415694" progId="AcroExch.Document.2017">
                  <p:embed/>
                </p:oleObj>
              </mc:Choice>
              <mc:Fallback>
                <p:oleObj name="Acrobat Document" r:id="rId3" imgW="4533723" imgH="6415694" progId="AcroExch.Document.2017">
                  <p:embed/>
                  <p:pic>
                    <p:nvPicPr>
                      <p:cNvPr id="0" name=""/>
                      <p:cNvPicPr/>
                      <p:nvPr/>
                    </p:nvPicPr>
                    <p:blipFill>
                      <a:blip r:embed="rId4"/>
                      <a:stretch>
                        <a:fillRect/>
                      </a:stretch>
                    </p:blipFill>
                    <p:spPr>
                      <a:xfrm>
                        <a:off x="107405" y="-1"/>
                        <a:ext cx="4177722" cy="5911125"/>
                      </a:xfrm>
                      <a:prstGeom prst="rect">
                        <a:avLst/>
                      </a:prstGeom>
                    </p:spPr>
                  </p:pic>
                </p:oleObj>
              </mc:Fallback>
            </mc:AlternateContent>
          </a:graphicData>
        </a:graphic>
      </p:graphicFrame>
      <p:sp>
        <p:nvSpPr>
          <p:cNvPr id="5" name="テキスト ボックス 4"/>
          <p:cNvSpPr txBox="1"/>
          <p:nvPr/>
        </p:nvSpPr>
        <p:spPr>
          <a:xfrm>
            <a:off x="313595" y="5619789"/>
            <a:ext cx="8686969" cy="923330"/>
          </a:xfrm>
          <a:prstGeom prst="rect">
            <a:avLst/>
          </a:prstGeom>
          <a:noFill/>
        </p:spPr>
        <p:txBody>
          <a:bodyPr wrap="square" rtlCol="0">
            <a:spAutoFit/>
          </a:bodyPr>
          <a:lstStyle/>
          <a:p>
            <a:r>
              <a:rPr kumimoji="1" lang="ja-JP" altLang="en-US" b="1" dirty="0" smtClean="0"/>
              <a:t>▲下船後、橋本岳副大臣と連名で英語論文「ダイヤモンド・プリンセス号現地対策本部報告書」を発表。</a:t>
            </a:r>
            <a:r>
              <a:rPr kumimoji="1" lang="en-US" altLang="ja-JP" b="1" dirty="0" smtClean="0"/>
              <a:t>CDC</a:t>
            </a:r>
            <a:r>
              <a:rPr kumimoji="1" lang="ja-JP" altLang="en-US" b="1" dirty="0" smtClean="0"/>
              <a:t>（米国疾病予防管理センター）との情報共有をはじめ、世界各国に知見を共有。</a:t>
            </a:r>
            <a:endParaRPr kumimoji="1" lang="ja-JP" altLang="en-US" b="1" dirty="0"/>
          </a:p>
        </p:txBody>
      </p:sp>
      <p:sp>
        <p:nvSpPr>
          <p:cNvPr id="6" name="テキスト ボックス 5"/>
          <p:cNvSpPr txBox="1"/>
          <p:nvPr/>
        </p:nvSpPr>
        <p:spPr>
          <a:xfrm>
            <a:off x="4024205" y="170329"/>
            <a:ext cx="4976359" cy="4817465"/>
          </a:xfrm>
          <a:prstGeom prst="rect">
            <a:avLst/>
          </a:prstGeom>
          <a:noFill/>
        </p:spPr>
        <p:txBody>
          <a:bodyPr wrap="square" rtlCol="0">
            <a:spAutoFit/>
          </a:bodyPr>
          <a:lstStyle/>
          <a:p>
            <a:r>
              <a:rPr kumimoji="1" lang="ja-JP" altLang="en-US" sz="2000" b="1" dirty="0" smtClean="0">
                <a:solidFill>
                  <a:srgbClr val="FF0000"/>
                </a:solidFill>
              </a:rPr>
              <a:t>「</a:t>
            </a:r>
            <a:r>
              <a:rPr kumimoji="1" lang="en-US" altLang="ja-JP" sz="2000" b="1" dirty="0" smtClean="0">
                <a:solidFill>
                  <a:srgbClr val="FF0000"/>
                </a:solidFill>
              </a:rPr>
              <a:t>3700</a:t>
            </a:r>
            <a:r>
              <a:rPr kumimoji="1" lang="ja-JP" altLang="en-US" sz="2000" b="1" dirty="0" smtClean="0">
                <a:solidFill>
                  <a:srgbClr val="FF0000"/>
                </a:solidFill>
              </a:rPr>
              <a:t>名の</a:t>
            </a:r>
            <a:r>
              <a:rPr kumimoji="1" lang="en-US" altLang="ja-JP" sz="2000" b="1" dirty="0" smtClean="0">
                <a:solidFill>
                  <a:srgbClr val="FF0000"/>
                </a:solidFill>
              </a:rPr>
              <a:t>”</a:t>
            </a:r>
            <a:r>
              <a:rPr kumimoji="1" lang="ja-JP" altLang="en-US" sz="2000" b="1" dirty="0" smtClean="0">
                <a:solidFill>
                  <a:srgbClr val="FF0000"/>
                </a:solidFill>
              </a:rPr>
              <a:t>パンデミック</a:t>
            </a:r>
            <a:r>
              <a:rPr kumimoji="1" lang="en-US" altLang="ja-JP" sz="2000" b="1" dirty="0" smtClean="0">
                <a:solidFill>
                  <a:srgbClr val="FF0000"/>
                </a:solidFill>
              </a:rPr>
              <a:t>”</a:t>
            </a:r>
            <a:r>
              <a:rPr kumimoji="1" lang="ja-JP" altLang="en-US" sz="2000" b="1" dirty="0" smtClean="0">
                <a:solidFill>
                  <a:srgbClr val="FF0000"/>
                </a:solidFill>
              </a:rPr>
              <a:t>」</a:t>
            </a:r>
            <a:endParaRPr kumimoji="1" lang="en-US" altLang="ja-JP" sz="2000" b="1" dirty="0" smtClean="0">
              <a:solidFill>
                <a:srgbClr val="FF0000"/>
              </a:solidFill>
            </a:endParaRPr>
          </a:p>
          <a:p>
            <a:r>
              <a:rPr kumimoji="1" lang="ja-JP" altLang="en-US" sz="2000" b="1" dirty="0" smtClean="0"/>
              <a:t>ダイヤモンド・プリンセス号からの教訓</a:t>
            </a:r>
            <a:endParaRPr kumimoji="1" lang="en-US" altLang="ja-JP" sz="2000" b="1" dirty="0" smtClean="0"/>
          </a:p>
          <a:p>
            <a:r>
              <a:rPr kumimoji="1" lang="ja-JP" altLang="en-US" sz="2000" dirty="0" smtClean="0"/>
              <a:t>〇マネジメント（本省・現場）</a:t>
            </a:r>
            <a:endParaRPr kumimoji="1" lang="en-US" altLang="ja-JP" sz="2000" dirty="0" smtClean="0"/>
          </a:p>
          <a:p>
            <a:r>
              <a:rPr kumimoji="1" lang="ja-JP" altLang="en-US" sz="2000" dirty="0" smtClean="0"/>
              <a:t>〇疫学調査</a:t>
            </a:r>
            <a:endParaRPr kumimoji="1" lang="en-US" altLang="ja-JP" sz="2000" dirty="0" smtClean="0"/>
          </a:p>
          <a:p>
            <a:r>
              <a:rPr kumimoji="1" lang="ja-JP" altLang="en-US" sz="2000" dirty="0" smtClean="0"/>
              <a:t>〇</a:t>
            </a:r>
            <a:r>
              <a:rPr kumimoji="1" lang="en-US" altLang="ja-JP" sz="2000" dirty="0" smtClean="0"/>
              <a:t>DMAT</a:t>
            </a:r>
            <a:r>
              <a:rPr kumimoji="1" lang="ja-JP" altLang="en-US" sz="2000" dirty="0" smtClean="0"/>
              <a:t>搬送（船内・船外）</a:t>
            </a:r>
            <a:endParaRPr kumimoji="1" lang="en-US" altLang="ja-JP" sz="2000" dirty="0" smtClean="0"/>
          </a:p>
          <a:p>
            <a:r>
              <a:rPr kumimoji="1" lang="ja-JP" altLang="en-US" sz="2000" dirty="0" smtClean="0"/>
              <a:t>〇</a:t>
            </a:r>
            <a:r>
              <a:rPr kumimoji="1" lang="en-US" altLang="ja-JP" sz="2000" dirty="0" smtClean="0"/>
              <a:t>PCR</a:t>
            </a:r>
            <a:r>
              <a:rPr kumimoji="1" lang="ja-JP" altLang="en-US" sz="2000" dirty="0" smtClean="0"/>
              <a:t>咽頭ぬぐい隊</a:t>
            </a:r>
            <a:endParaRPr kumimoji="1" lang="en-US" altLang="ja-JP" sz="2000" dirty="0" smtClean="0"/>
          </a:p>
          <a:p>
            <a:r>
              <a:rPr kumimoji="1" lang="ja-JP" altLang="en-US" sz="2000" dirty="0" smtClean="0"/>
              <a:t>〇検体管理</a:t>
            </a:r>
            <a:endParaRPr kumimoji="1" lang="en-US" altLang="ja-JP" sz="2000" dirty="0" smtClean="0"/>
          </a:p>
          <a:p>
            <a:r>
              <a:rPr kumimoji="1" lang="ja-JP" altLang="en-US" sz="2000" dirty="0" smtClean="0"/>
              <a:t>〇名簿管理</a:t>
            </a:r>
            <a:endParaRPr kumimoji="1" lang="en-US" altLang="ja-JP" sz="2000" dirty="0" smtClean="0"/>
          </a:p>
          <a:p>
            <a:r>
              <a:rPr kumimoji="1" lang="ja-JP" altLang="en-US" sz="2000" dirty="0" smtClean="0"/>
              <a:t>〇感染防御</a:t>
            </a:r>
            <a:endParaRPr kumimoji="1" lang="en-US" altLang="ja-JP" sz="2000" dirty="0" smtClean="0"/>
          </a:p>
          <a:p>
            <a:endParaRPr kumimoji="1" lang="en-US" altLang="ja-JP" sz="2000" dirty="0"/>
          </a:p>
          <a:p>
            <a:r>
              <a:rPr kumimoji="1" lang="ja-JP" altLang="en-US" sz="2000" dirty="0" smtClean="0"/>
              <a:t>日に日に感染者が増加する環境</a:t>
            </a:r>
            <a:endParaRPr kumimoji="1" lang="en-US" altLang="ja-JP" sz="2000" dirty="0" smtClean="0"/>
          </a:p>
          <a:p>
            <a:endParaRPr kumimoji="1" lang="en-US" altLang="ja-JP" sz="2000" dirty="0"/>
          </a:p>
          <a:p>
            <a:r>
              <a:rPr kumimoji="1" lang="ja-JP" altLang="en-US" sz="2000" dirty="0" smtClean="0"/>
              <a:t>→その後の保健所業務、国と自治体</a:t>
            </a:r>
            <a:r>
              <a:rPr kumimoji="1" lang="en-US" altLang="ja-JP" sz="2000" dirty="0" smtClean="0"/>
              <a:t>/</a:t>
            </a:r>
            <a:r>
              <a:rPr kumimoji="1" lang="ja-JP" altLang="en-US" sz="2000" dirty="0" smtClean="0"/>
              <a:t>保健所との関係を考える上で様々な知見が得られた。</a:t>
            </a:r>
            <a:endParaRPr kumimoji="1" lang="ja-JP" altLang="en-US" sz="2000" dirty="0"/>
          </a:p>
        </p:txBody>
      </p:sp>
    </p:spTree>
    <p:extLst>
      <p:ext uri="{BB962C8B-B14F-4D97-AF65-F5344CB8AC3E}">
        <p14:creationId xmlns:p14="http://schemas.microsoft.com/office/powerpoint/2010/main" val="194041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03947" y="166717"/>
            <a:ext cx="8060220" cy="461665"/>
          </a:xfrm>
          <a:prstGeom prst="rect">
            <a:avLst/>
          </a:prstGeom>
          <a:noFill/>
        </p:spPr>
        <p:txBody>
          <a:bodyPr wrap="none" rtlCol="0">
            <a:spAutoFit/>
          </a:bodyPr>
          <a:lstStyle/>
          <a:p>
            <a:r>
              <a:rPr kumimoji="1" lang="ja-JP" altLang="en-US" sz="2400" b="1" dirty="0" smtClean="0"/>
              <a:t>下船後、</a:t>
            </a:r>
            <a:r>
              <a:rPr kumimoji="1" lang="en-US" altLang="ja-JP" sz="2400" b="1" dirty="0" smtClean="0"/>
              <a:t>2</a:t>
            </a:r>
            <a:r>
              <a:rPr kumimoji="1" lang="ja-JP" altLang="en-US" sz="2400" b="1" dirty="0" smtClean="0"/>
              <a:t>週間の健康確保措置の間、世界的に流行拡大へ</a:t>
            </a:r>
            <a:endParaRPr kumimoji="1" lang="ja-JP" altLang="en-US" sz="2400" b="1" dirty="0"/>
          </a:p>
        </p:txBody>
      </p:sp>
      <p:sp>
        <p:nvSpPr>
          <p:cNvPr id="6" name="スライド番号プレースホルダー 5"/>
          <p:cNvSpPr>
            <a:spLocks noGrp="1"/>
          </p:cNvSpPr>
          <p:nvPr>
            <p:ph type="sldNum" sz="quarter" idx="12"/>
          </p:nvPr>
        </p:nvSpPr>
        <p:spPr/>
        <p:txBody>
          <a:bodyPr/>
          <a:lstStyle/>
          <a:p>
            <a:fld id="{8A15BBAB-31C6-4FCA-89E1-A3C076BE8D10}" type="slidenum">
              <a:rPr kumimoji="1" lang="ja-JP" altLang="en-US" smtClean="0"/>
              <a:t>12</a:t>
            </a:fld>
            <a:endParaRPr kumimoji="1" lang="ja-JP" altLang="en-US"/>
          </a:p>
        </p:txBody>
      </p:sp>
      <p:sp>
        <p:nvSpPr>
          <p:cNvPr id="4" name="テキスト ボックス 3"/>
          <p:cNvSpPr txBox="1"/>
          <p:nvPr/>
        </p:nvSpPr>
        <p:spPr>
          <a:xfrm>
            <a:off x="557409" y="6129285"/>
            <a:ext cx="8148384" cy="707886"/>
          </a:xfrm>
          <a:prstGeom prst="rect">
            <a:avLst/>
          </a:prstGeom>
          <a:noFill/>
        </p:spPr>
        <p:txBody>
          <a:bodyPr wrap="none" rtlCol="0">
            <a:spAutoFit/>
          </a:bodyPr>
          <a:lstStyle/>
          <a:p>
            <a:r>
              <a:rPr kumimoji="1" lang="en-US" altLang="ja-JP" sz="2000" b="1" dirty="0" smtClean="0"/>
              <a:t>3</a:t>
            </a:r>
            <a:r>
              <a:rPr kumimoji="1" lang="ja-JP" altLang="en-US" sz="2000" b="1" dirty="0" smtClean="0"/>
              <a:t>月</a:t>
            </a:r>
            <a:r>
              <a:rPr kumimoji="1" lang="en-US" altLang="ja-JP" sz="2000" b="1" dirty="0" smtClean="0"/>
              <a:t>15</a:t>
            </a:r>
            <a:r>
              <a:rPr kumimoji="1" lang="ja-JP" altLang="en-US" sz="2000" b="1" dirty="0" smtClean="0"/>
              <a:t>日、健康確保措置が終わり、職場復帰。</a:t>
            </a:r>
            <a:endParaRPr kumimoji="1" lang="en-US" altLang="ja-JP" sz="2000" b="1" dirty="0" smtClean="0"/>
          </a:p>
          <a:p>
            <a:r>
              <a:rPr kumimoji="1" lang="ja-JP" altLang="en-US" sz="2000" b="1" dirty="0" smtClean="0"/>
              <a:t>「</a:t>
            </a:r>
            <a:r>
              <a:rPr kumimoji="1" lang="en-US" altLang="ja-JP" sz="2000" b="1" dirty="0" smtClean="0"/>
              <a:t>4</a:t>
            </a:r>
            <a:r>
              <a:rPr kumimoji="1" lang="ja-JP" altLang="en-US" sz="2000" b="1" dirty="0" smtClean="0"/>
              <a:t>月</a:t>
            </a:r>
            <a:r>
              <a:rPr kumimoji="1" lang="en-US" altLang="ja-JP" sz="2000" b="1" dirty="0" smtClean="0"/>
              <a:t>1</a:t>
            </a:r>
            <a:r>
              <a:rPr kumimoji="1" lang="ja-JP" altLang="en-US" sz="2000" b="1" dirty="0" smtClean="0"/>
              <a:t>日に国内パンデミックが起きる」ことを想定して準備を進める</a:t>
            </a:r>
            <a:endParaRPr kumimoji="1" lang="ja-JP" altLang="en-US" sz="2000" b="1" dirty="0"/>
          </a:p>
        </p:txBody>
      </p:sp>
      <p:pic>
        <p:nvPicPr>
          <p:cNvPr id="5" name="図 4"/>
          <p:cNvPicPr>
            <a:picLocks noChangeAspect="1"/>
          </p:cNvPicPr>
          <p:nvPr/>
        </p:nvPicPr>
        <p:blipFill>
          <a:blip r:embed="rId2"/>
          <a:stretch>
            <a:fillRect/>
          </a:stretch>
        </p:blipFill>
        <p:spPr>
          <a:xfrm>
            <a:off x="0" y="548234"/>
            <a:ext cx="9056077" cy="5628123"/>
          </a:xfrm>
          <a:prstGeom prst="rect">
            <a:avLst/>
          </a:prstGeom>
        </p:spPr>
      </p:pic>
    </p:spTree>
    <p:extLst>
      <p:ext uri="{BB962C8B-B14F-4D97-AF65-F5344CB8AC3E}">
        <p14:creationId xmlns:p14="http://schemas.microsoft.com/office/powerpoint/2010/main" val="95951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0329" y="161365"/>
            <a:ext cx="8740589" cy="1938992"/>
          </a:xfrm>
          <a:prstGeom prst="rect">
            <a:avLst/>
          </a:prstGeom>
          <a:noFill/>
        </p:spPr>
        <p:txBody>
          <a:bodyPr wrap="square" rtlCol="0">
            <a:spAutoFit/>
          </a:bodyPr>
          <a:lstStyle/>
          <a:p>
            <a:r>
              <a:rPr kumimoji="1" lang="ja-JP" altLang="en-US" sz="2400" b="1" dirty="0" smtClean="0"/>
              <a:t>下船後も、事態は刻々と変化・・・</a:t>
            </a:r>
            <a:endParaRPr kumimoji="1" lang="en-US" altLang="ja-JP" sz="2400" b="1" dirty="0" smtClean="0"/>
          </a:p>
          <a:p>
            <a:r>
              <a:rPr lang="en-US" altLang="ja-JP" sz="2400" b="1" dirty="0">
                <a:solidFill>
                  <a:srgbClr val="FF0000"/>
                </a:solidFill>
              </a:rPr>
              <a:t>2020</a:t>
            </a:r>
            <a:r>
              <a:rPr lang="ja-JP" altLang="en-US" sz="2400" b="1" dirty="0">
                <a:solidFill>
                  <a:srgbClr val="FF0000"/>
                </a:solidFill>
              </a:rPr>
              <a:t>年</a:t>
            </a:r>
            <a:r>
              <a:rPr lang="en-US" altLang="ja-JP" sz="2400" b="1" dirty="0">
                <a:solidFill>
                  <a:srgbClr val="FF0000"/>
                </a:solidFill>
              </a:rPr>
              <a:t>3</a:t>
            </a:r>
            <a:r>
              <a:rPr lang="ja-JP" altLang="en-US" sz="2400" b="1" dirty="0">
                <a:solidFill>
                  <a:srgbClr val="FF0000"/>
                </a:solidFill>
              </a:rPr>
              <a:t>月</a:t>
            </a:r>
            <a:r>
              <a:rPr lang="en-US" altLang="ja-JP" sz="2400" b="1" dirty="0">
                <a:solidFill>
                  <a:srgbClr val="FF0000"/>
                </a:solidFill>
              </a:rPr>
              <a:t>4</a:t>
            </a:r>
            <a:r>
              <a:rPr lang="ja-JP" altLang="en-US" sz="2400" b="1" dirty="0">
                <a:solidFill>
                  <a:srgbClr val="FF0000"/>
                </a:solidFill>
              </a:rPr>
              <a:t>日</a:t>
            </a:r>
            <a:r>
              <a:rPr lang="ja-JP" altLang="en-US" sz="2400" b="1" dirty="0"/>
              <a:t> </a:t>
            </a:r>
            <a:r>
              <a:rPr lang="ja-JP" altLang="en-US" sz="2400" b="1" dirty="0" smtClean="0"/>
              <a:t>　ＰＣＲ検査が保険適用と</a:t>
            </a:r>
            <a:r>
              <a:rPr lang="ja-JP" altLang="en-US" sz="2400" b="1" dirty="0"/>
              <a:t>なる</a:t>
            </a:r>
            <a:br>
              <a:rPr lang="ja-JP" altLang="en-US" sz="2400" b="1" dirty="0"/>
            </a:br>
            <a:r>
              <a:rPr lang="en-US" altLang="ja-JP" sz="2400" b="1" dirty="0" smtClean="0">
                <a:solidFill>
                  <a:srgbClr val="FF0000"/>
                </a:solidFill>
              </a:rPr>
              <a:t>2020</a:t>
            </a:r>
            <a:r>
              <a:rPr lang="ja-JP" altLang="en-US" sz="2400" b="1" dirty="0">
                <a:solidFill>
                  <a:srgbClr val="FF0000"/>
                </a:solidFill>
              </a:rPr>
              <a:t>年</a:t>
            </a:r>
            <a:r>
              <a:rPr lang="en-US" altLang="ja-JP" sz="2400" b="1" dirty="0">
                <a:solidFill>
                  <a:srgbClr val="FF0000"/>
                </a:solidFill>
              </a:rPr>
              <a:t>3</a:t>
            </a:r>
            <a:r>
              <a:rPr lang="ja-JP" altLang="en-US" sz="2400" b="1" dirty="0">
                <a:solidFill>
                  <a:srgbClr val="FF0000"/>
                </a:solidFill>
              </a:rPr>
              <a:t>月</a:t>
            </a:r>
            <a:r>
              <a:rPr lang="en-US" altLang="ja-JP" sz="2400" b="1" dirty="0">
                <a:solidFill>
                  <a:srgbClr val="FF0000"/>
                </a:solidFill>
              </a:rPr>
              <a:t>11</a:t>
            </a:r>
            <a:r>
              <a:rPr lang="ja-JP" altLang="en-US" sz="2400" b="1" dirty="0" smtClean="0">
                <a:solidFill>
                  <a:srgbClr val="FF0000"/>
                </a:solidFill>
              </a:rPr>
              <a:t>日  </a:t>
            </a:r>
            <a:r>
              <a:rPr lang="ja-JP" altLang="en-US" sz="2400" b="1" dirty="0"/>
              <a:t> </a:t>
            </a:r>
            <a:r>
              <a:rPr lang="en-US" altLang="ja-JP" sz="2400" b="1" dirty="0"/>
              <a:t>WHO</a:t>
            </a:r>
            <a:r>
              <a:rPr lang="ja-JP" altLang="en-US" sz="2400" b="1" dirty="0" smtClean="0"/>
              <a:t>がパンデミックを宣言</a:t>
            </a:r>
            <a:endParaRPr lang="en-US" altLang="ja-JP" sz="2400" b="1" dirty="0" smtClean="0"/>
          </a:p>
          <a:p>
            <a:r>
              <a:rPr kumimoji="1" lang="en-US" altLang="ja-JP" sz="2400" b="1" dirty="0" smtClean="0">
                <a:solidFill>
                  <a:srgbClr val="FF0000"/>
                </a:solidFill>
              </a:rPr>
              <a:t>2020</a:t>
            </a:r>
            <a:r>
              <a:rPr kumimoji="1" lang="ja-JP" altLang="en-US" sz="2400" b="1" dirty="0" smtClean="0">
                <a:solidFill>
                  <a:srgbClr val="FF0000"/>
                </a:solidFill>
              </a:rPr>
              <a:t>年</a:t>
            </a:r>
            <a:r>
              <a:rPr kumimoji="1" lang="en-US" altLang="ja-JP" sz="2400" b="1" dirty="0" smtClean="0">
                <a:solidFill>
                  <a:srgbClr val="FF0000"/>
                </a:solidFill>
              </a:rPr>
              <a:t>3</a:t>
            </a:r>
            <a:r>
              <a:rPr kumimoji="1" lang="ja-JP" altLang="en-US" sz="2400" b="1" dirty="0" smtClean="0">
                <a:solidFill>
                  <a:srgbClr val="FF0000"/>
                </a:solidFill>
              </a:rPr>
              <a:t>月</a:t>
            </a:r>
            <a:r>
              <a:rPr kumimoji="1" lang="en-US" altLang="ja-JP" sz="2400" b="1" dirty="0" smtClean="0">
                <a:solidFill>
                  <a:srgbClr val="FF0000"/>
                </a:solidFill>
              </a:rPr>
              <a:t>13</a:t>
            </a:r>
            <a:r>
              <a:rPr kumimoji="1" lang="ja-JP" altLang="en-US" sz="2400" b="1" dirty="0" smtClean="0">
                <a:solidFill>
                  <a:srgbClr val="FF0000"/>
                </a:solidFill>
              </a:rPr>
              <a:t>日   </a:t>
            </a:r>
            <a:r>
              <a:rPr kumimoji="1" lang="ja-JP" altLang="en-US" sz="2400" b="1" dirty="0" smtClean="0"/>
              <a:t>改正新型インフルエンザ等対策特措法成立。</a:t>
            </a:r>
            <a:endParaRPr kumimoji="1" lang="en-US" altLang="ja-JP" sz="2400" b="1" dirty="0" smtClean="0"/>
          </a:p>
          <a:p>
            <a:r>
              <a:rPr kumimoji="1" lang="ja-JP" altLang="en-US" sz="2400" b="1" dirty="0" smtClean="0"/>
              <a:t>　　　　　　　「緊急事態宣言」が可能になる。</a:t>
            </a:r>
            <a:endParaRPr kumimoji="1" lang="ja-JP" altLang="en-US" sz="2400" b="1" dirty="0"/>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l="4038" t="18953" r="5000" b="14894"/>
          <a:stretch/>
        </p:blipFill>
        <p:spPr>
          <a:xfrm>
            <a:off x="358588" y="4446494"/>
            <a:ext cx="4240306" cy="2312894"/>
          </a:xfrm>
          <a:prstGeom prst="rect">
            <a:avLst/>
          </a:prstGeom>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5876" t="12870" r="13402" b="23716"/>
          <a:stretch/>
        </p:blipFill>
        <p:spPr>
          <a:xfrm>
            <a:off x="4472618" y="2100357"/>
            <a:ext cx="4438300" cy="2238561"/>
          </a:xfrm>
          <a:prstGeom prst="rect">
            <a:avLst/>
          </a:prstGeom>
        </p:spPr>
      </p:pic>
      <p:sp>
        <p:nvSpPr>
          <p:cNvPr id="5" name="テキスト ボックス 4"/>
          <p:cNvSpPr txBox="1"/>
          <p:nvPr/>
        </p:nvSpPr>
        <p:spPr>
          <a:xfrm>
            <a:off x="223732" y="2586230"/>
            <a:ext cx="4195483" cy="1200329"/>
          </a:xfrm>
          <a:prstGeom prst="rect">
            <a:avLst/>
          </a:prstGeom>
          <a:noFill/>
        </p:spPr>
        <p:txBody>
          <a:bodyPr wrap="square" rtlCol="0">
            <a:spAutoFit/>
          </a:bodyPr>
          <a:lstStyle/>
          <a:p>
            <a:r>
              <a:rPr kumimoji="1" lang="ja-JP" altLang="en-US" b="1" dirty="0" smtClean="0"/>
              <a:t>　　　　　　　　　　　　　　　　▶</a:t>
            </a:r>
            <a:endParaRPr kumimoji="1" lang="en-US" altLang="ja-JP" b="1" dirty="0" smtClean="0"/>
          </a:p>
          <a:p>
            <a:r>
              <a:rPr kumimoji="1" lang="en-US" altLang="ja-JP" b="1" dirty="0" smtClean="0"/>
              <a:t>3</a:t>
            </a:r>
            <a:r>
              <a:rPr kumimoji="1" lang="ja-JP" altLang="en-US" b="1" dirty="0" smtClean="0"/>
              <a:t>月</a:t>
            </a:r>
            <a:r>
              <a:rPr kumimoji="1" lang="en-US" altLang="ja-JP" b="1" dirty="0" smtClean="0"/>
              <a:t>24</a:t>
            </a:r>
            <a:r>
              <a:rPr kumimoji="1" lang="ja-JP" altLang="en-US" b="1" dirty="0" smtClean="0"/>
              <a:t>日「新型コロナウイルス対応に関する医療関係団体及び厚生労働省による協議会」</a:t>
            </a:r>
            <a:endParaRPr kumimoji="1" lang="ja-JP" altLang="en-US" b="1" dirty="0"/>
          </a:p>
        </p:txBody>
      </p:sp>
      <p:sp>
        <p:nvSpPr>
          <p:cNvPr id="6" name="テキスト ボックス 5"/>
          <p:cNvSpPr txBox="1"/>
          <p:nvPr/>
        </p:nvSpPr>
        <p:spPr>
          <a:xfrm>
            <a:off x="4679577" y="5468470"/>
            <a:ext cx="4159624" cy="1200329"/>
          </a:xfrm>
          <a:prstGeom prst="rect">
            <a:avLst/>
          </a:prstGeom>
          <a:noFill/>
        </p:spPr>
        <p:txBody>
          <a:bodyPr wrap="square" rtlCol="0">
            <a:spAutoFit/>
          </a:bodyPr>
          <a:lstStyle/>
          <a:p>
            <a:r>
              <a:rPr kumimoji="1" lang="ja-JP" altLang="en-US" b="1" dirty="0" smtClean="0"/>
              <a:t>◀</a:t>
            </a:r>
            <a:endParaRPr kumimoji="1" lang="en-US" altLang="ja-JP" b="1" dirty="0" smtClean="0"/>
          </a:p>
          <a:p>
            <a:r>
              <a:rPr kumimoji="1" lang="en-US" altLang="ja-JP" b="1" dirty="0" smtClean="0"/>
              <a:t>3</a:t>
            </a:r>
            <a:r>
              <a:rPr kumimoji="1" lang="ja-JP" altLang="en-US" b="1" dirty="0" smtClean="0"/>
              <a:t>月</a:t>
            </a:r>
            <a:r>
              <a:rPr kumimoji="1" lang="en-US" altLang="ja-JP" b="1" dirty="0" smtClean="0"/>
              <a:t>25</a:t>
            </a:r>
            <a:r>
              <a:rPr kumimoji="1" lang="ja-JP" altLang="en-US" b="1" dirty="0" smtClean="0"/>
              <a:t>日「新型コロナウイルス感染症に関する全国知事会と厚生労働省との意見交換会」</a:t>
            </a:r>
            <a:endParaRPr kumimoji="1" lang="ja-JP" altLang="en-US" b="1" dirty="0"/>
          </a:p>
        </p:txBody>
      </p:sp>
      <p:sp>
        <p:nvSpPr>
          <p:cNvPr id="8" name="スライド番号プレースホルダー 7"/>
          <p:cNvSpPr>
            <a:spLocks noGrp="1"/>
          </p:cNvSpPr>
          <p:nvPr>
            <p:ph type="sldNum" sz="quarter" idx="12"/>
          </p:nvPr>
        </p:nvSpPr>
        <p:spPr/>
        <p:txBody>
          <a:bodyPr/>
          <a:lstStyle/>
          <a:p>
            <a:fld id="{8A15BBAB-31C6-4FCA-89E1-A3C076BE8D10}" type="slidenum">
              <a:rPr kumimoji="1" lang="ja-JP" altLang="en-US" smtClean="0"/>
              <a:t>13</a:t>
            </a:fld>
            <a:endParaRPr kumimoji="1" lang="ja-JP" altLang="en-US"/>
          </a:p>
        </p:txBody>
      </p:sp>
    </p:spTree>
    <p:extLst>
      <p:ext uri="{BB962C8B-B14F-4D97-AF65-F5344CB8AC3E}">
        <p14:creationId xmlns:p14="http://schemas.microsoft.com/office/powerpoint/2010/main" val="2470494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564579" y="555154"/>
            <a:ext cx="8020062" cy="35458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779173"/>
            <a:r>
              <a:rPr lang="ja-JP" altLang="ja-JP" sz="1704" dirty="0">
                <a:solidFill>
                  <a:prstClr val="white"/>
                </a:solidFill>
                <a:latin typeface="Calibri"/>
                <a:ea typeface="ＭＳ Ｐゴシック" panose="020B0600070205080204" pitchFamily="50" charset="-128"/>
              </a:rPr>
              <a:t>新型コロナウイルス感染症医療機関等情報支援システム（</a:t>
            </a:r>
            <a:r>
              <a:rPr lang="en-US" altLang="ja-JP" sz="1704" dirty="0">
                <a:solidFill>
                  <a:prstClr val="white"/>
                </a:solidFill>
                <a:latin typeface="Calibri"/>
                <a:ea typeface="ＭＳ Ｐゴシック" panose="020B0600070205080204" pitchFamily="50" charset="-128"/>
              </a:rPr>
              <a:t>G-MIS*</a:t>
            </a:r>
            <a:r>
              <a:rPr lang="ja-JP" altLang="ja-JP" sz="1704" dirty="0">
                <a:solidFill>
                  <a:prstClr val="white"/>
                </a:solidFill>
                <a:latin typeface="Calibri"/>
                <a:ea typeface="ＭＳ Ｐゴシック" panose="020B0600070205080204" pitchFamily="50" charset="-128"/>
              </a:rPr>
              <a:t>）</a:t>
            </a:r>
            <a:r>
              <a:rPr lang="ja-JP" altLang="en-US" sz="1704" dirty="0">
                <a:solidFill>
                  <a:prstClr val="white"/>
                </a:solidFill>
                <a:latin typeface="メイリオ" panose="020B0604030504040204" pitchFamily="50" charset="-128"/>
                <a:ea typeface="メイリオ" panose="020B0604030504040204" pitchFamily="50" charset="-128"/>
              </a:rPr>
              <a:t>について</a:t>
            </a:r>
          </a:p>
        </p:txBody>
      </p:sp>
      <p:pic>
        <p:nvPicPr>
          <p:cNvPr id="88" name="図 87"/>
          <p:cNvPicPr>
            <a:picLocks noChangeAspect="1"/>
          </p:cNvPicPr>
          <p:nvPr/>
        </p:nvPicPr>
        <p:blipFill rotWithShape="1">
          <a:blip r:embed="rId3"/>
          <a:srcRect l="11030" t="15888" r="6205" b="17566"/>
          <a:stretch/>
        </p:blipFill>
        <p:spPr>
          <a:xfrm>
            <a:off x="6144344" y="5373181"/>
            <a:ext cx="2353431" cy="943503"/>
          </a:xfrm>
          <a:prstGeom prst="rect">
            <a:avLst/>
          </a:prstGeom>
        </p:spPr>
      </p:pic>
      <p:sp>
        <p:nvSpPr>
          <p:cNvPr id="89" name="テキスト ボックス 88"/>
          <p:cNvSpPr txBox="1"/>
          <p:nvPr/>
        </p:nvSpPr>
        <p:spPr>
          <a:xfrm>
            <a:off x="5447874" y="3889170"/>
            <a:ext cx="2216354" cy="249748"/>
          </a:xfrm>
          <a:prstGeom prst="rect">
            <a:avLst/>
          </a:prstGeom>
          <a:noFill/>
        </p:spPr>
        <p:txBody>
          <a:bodyPr wrap="square" rtlCol="0">
            <a:spAutoFit/>
          </a:bodyPr>
          <a:lstStyle/>
          <a:p>
            <a:pPr algn="ctr" defTabSz="779173"/>
            <a:r>
              <a:rPr lang="ja-JP" altLang="en-US" sz="1023" dirty="0">
                <a:solidFill>
                  <a:prstClr val="black"/>
                </a:solidFill>
                <a:latin typeface="Meiryo UI" panose="020B0604030504040204" pitchFamily="50" charset="-128"/>
                <a:ea typeface="Meiryo UI" panose="020B0604030504040204" pitchFamily="50" charset="-128"/>
              </a:rPr>
              <a:t>＜政府</a:t>
            </a:r>
            <a:r>
              <a:rPr lang="en-US" altLang="ja-JP" sz="1023" dirty="0">
                <a:solidFill>
                  <a:prstClr val="black"/>
                </a:solidFill>
                <a:latin typeface="Meiryo UI" panose="020B0604030504040204" pitchFamily="50" charset="-128"/>
                <a:ea typeface="Meiryo UI" panose="020B0604030504040204" pitchFamily="50" charset="-128"/>
              </a:rPr>
              <a:t>CIO</a:t>
            </a:r>
            <a:r>
              <a:rPr lang="ja-JP" altLang="en-US" sz="1023" dirty="0">
                <a:solidFill>
                  <a:prstClr val="black"/>
                </a:solidFill>
                <a:latin typeface="Meiryo UI" panose="020B0604030504040204" pitchFamily="50" charset="-128"/>
                <a:ea typeface="Meiryo UI" panose="020B0604030504040204" pitchFamily="50" charset="-128"/>
              </a:rPr>
              <a:t>ポータルにおける活用例＞</a:t>
            </a:r>
          </a:p>
        </p:txBody>
      </p:sp>
      <p:sp>
        <p:nvSpPr>
          <p:cNvPr id="22" name="正方形/長方形 21"/>
          <p:cNvSpPr/>
          <p:nvPr/>
        </p:nvSpPr>
        <p:spPr>
          <a:xfrm>
            <a:off x="6144345" y="5373181"/>
            <a:ext cx="2353431" cy="943503"/>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91" name="テキスト ボックス 90"/>
          <p:cNvSpPr txBox="1"/>
          <p:nvPr/>
        </p:nvSpPr>
        <p:spPr>
          <a:xfrm>
            <a:off x="452947" y="5274843"/>
            <a:ext cx="4340860" cy="275909"/>
          </a:xfrm>
          <a:prstGeom prst="rect">
            <a:avLst/>
          </a:prstGeom>
          <a:noFill/>
        </p:spPr>
        <p:txBody>
          <a:bodyPr wrap="square" rtlCol="0">
            <a:spAutoFit/>
          </a:bodyPr>
          <a:lstStyle/>
          <a:p>
            <a:pPr defTabSz="779173"/>
            <a:r>
              <a:rPr lang="en-US" altLang="ja-JP" sz="1193" dirty="0">
                <a:solidFill>
                  <a:prstClr val="black"/>
                </a:solidFill>
                <a:latin typeface="ＭＳ Ｐゴシック" panose="020B0600070205080204" pitchFamily="50" charset="-128"/>
                <a:ea typeface="ＭＳ Ｐゴシック" panose="020B0600070205080204" pitchFamily="50" charset="-128"/>
              </a:rPr>
              <a:t>【</a:t>
            </a:r>
            <a:r>
              <a:rPr lang="ja-JP" altLang="en-US" sz="1193" dirty="0">
                <a:solidFill>
                  <a:prstClr val="black"/>
                </a:solidFill>
                <a:latin typeface="ＭＳ Ｐゴシック" panose="020B0600070205080204" pitchFamily="50" charset="-128"/>
                <a:ea typeface="ＭＳ Ｐゴシック" panose="020B0600070205080204" pitchFamily="50" charset="-128"/>
              </a:rPr>
              <a:t>病院の報告状況</a:t>
            </a:r>
            <a:r>
              <a:rPr lang="en-US" altLang="ja-JP" sz="1193" dirty="0">
                <a:solidFill>
                  <a:prstClr val="black"/>
                </a:solidFill>
                <a:latin typeface="ＭＳ Ｐゴシック" panose="020B0600070205080204" pitchFamily="50" charset="-128"/>
                <a:ea typeface="ＭＳ Ｐゴシック" panose="020B0600070205080204" pitchFamily="50" charset="-128"/>
              </a:rPr>
              <a:t>】</a:t>
            </a:r>
            <a:r>
              <a:rPr lang="ja-JP" altLang="en-US" sz="1193" dirty="0">
                <a:solidFill>
                  <a:prstClr val="black"/>
                </a:solidFill>
                <a:latin typeface="ＭＳ Ｐゴシック" panose="020B0600070205080204" pitchFamily="50" charset="-128"/>
                <a:ea typeface="ＭＳ Ｐゴシック" panose="020B0600070205080204" pitchFamily="50" charset="-128"/>
              </a:rPr>
              <a:t>　　　　　　　　　　　　　　　　　</a:t>
            </a:r>
            <a:r>
              <a:rPr lang="ja-JP" altLang="en-US" sz="937" dirty="0">
                <a:solidFill>
                  <a:prstClr val="black"/>
                </a:solidFill>
                <a:latin typeface="ＭＳ Ｐゴシック" panose="020B0600070205080204" pitchFamily="50" charset="-128"/>
                <a:ea typeface="ＭＳ Ｐゴシック" panose="020B0600070205080204" pitchFamily="50" charset="-128"/>
              </a:rPr>
              <a:t>（令和</a:t>
            </a:r>
            <a:r>
              <a:rPr lang="en-US" altLang="ja-JP" sz="937" dirty="0">
                <a:solidFill>
                  <a:prstClr val="black"/>
                </a:solidFill>
                <a:latin typeface="ＭＳ Ｐゴシック" panose="020B0600070205080204" pitchFamily="50" charset="-128"/>
                <a:ea typeface="ＭＳ Ｐゴシック" panose="020B0600070205080204" pitchFamily="50" charset="-128"/>
              </a:rPr>
              <a:t>2</a:t>
            </a:r>
            <a:r>
              <a:rPr lang="ja-JP" altLang="en-US" sz="937" dirty="0">
                <a:solidFill>
                  <a:prstClr val="black"/>
                </a:solidFill>
                <a:latin typeface="ＭＳ Ｐゴシック" panose="020B0600070205080204" pitchFamily="50" charset="-128"/>
                <a:ea typeface="ＭＳ Ｐゴシック" panose="020B0600070205080204" pitchFamily="50" charset="-128"/>
              </a:rPr>
              <a:t>年</a:t>
            </a:r>
            <a:r>
              <a:rPr lang="en-US" altLang="ja-JP" sz="937" dirty="0">
                <a:solidFill>
                  <a:prstClr val="black"/>
                </a:solidFill>
                <a:latin typeface="ＭＳ Ｐゴシック" panose="020B0600070205080204" pitchFamily="50" charset="-128"/>
                <a:ea typeface="ＭＳ Ｐゴシック" panose="020B0600070205080204" pitchFamily="50" charset="-128"/>
              </a:rPr>
              <a:t>5</a:t>
            </a:r>
            <a:r>
              <a:rPr lang="ja-JP" altLang="en-US" sz="937" dirty="0">
                <a:solidFill>
                  <a:prstClr val="black"/>
                </a:solidFill>
                <a:latin typeface="ＭＳ Ｐゴシック" panose="020B0600070205080204" pitchFamily="50" charset="-128"/>
                <a:ea typeface="ＭＳ Ｐゴシック" panose="020B0600070205080204" pitchFamily="50" charset="-128"/>
              </a:rPr>
              <a:t>月</a:t>
            </a:r>
            <a:r>
              <a:rPr lang="en-US" altLang="ja-JP" sz="937" dirty="0">
                <a:solidFill>
                  <a:prstClr val="black"/>
                </a:solidFill>
                <a:latin typeface="ＭＳ Ｐゴシック" panose="020B0600070205080204" pitchFamily="50" charset="-128"/>
                <a:ea typeface="ＭＳ Ｐゴシック" panose="020B0600070205080204" pitchFamily="50" charset="-128"/>
              </a:rPr>
              <a:t>1</a:t>
            </a:r>
            <a:r>
              <a:rPr lang="ja-JP" altLang="en-US" sz="937" dirty="0">
                <a:solidFill>
                  <a:prstClr val="black"/>
                </a:solidFill>
                <a:latin typeface="ＭＳ Ｐゴシック" panose="020B0600070205080204" pitchFamily="50" charset="-128"/>
                <a:ea typeface="ＭＳ Ｐゴシック" panose="020B0600070205080204" pitchFamily="50" charset="-128"/>
              </a:rPr>
              <a:t>日現在）</a:t>
            </a:r>
          </a:p>
        </p:txBody>
      </p:sp>
      <p:sp>
        <p:nvSpPr>
          <p:cNvPr id="92" name="テキスト ボックス 91"/>
          <p:cNvSpPr txBox="1"/>
          <p:nvPr/>
        </p:nvSpPr>
        <p:spPr>
          <a:xfrm>
            <a:off x="6144345" y="6117301"/>
            <a:ext cx="2266571" cy="197105"/>
          </a:xfrm>
          <a:prstGeom prst="rect">
            <a:avLst/>
          </a:prstGeom>
          <a:noFill/>
        </p:spPr>
        <p:txBody>
          <a:bodyPr wrap="square" rtlCol="0">
            <a:spAutoFit/>
          </a:bodyPr>
          <a:lstStyle/>
          <a:p>
            <a:pPr algn="ctr" defTabSz="779173"/>
            <a:r>
              <a:rPr lang="en-US" altLang="ja-JP" sz="681" dirty="0">
                <a:solidFill>
                  <a:prstClr val="black"/>
                </a:solidFill>
                <a:latin typeface="Meiryo UI" panose="020B0604030504040204" pitchFamily="50" charset="-128"/>
                <a:ea typeface="Meiryo UI" panose="020B0604030504040204" pitchFamily="50" charset="-128"/>
              </a:rPr>
              <a:t>URL:</a:t>
            </a:r>
            <a:r>
              <a:rPr lang="ja-JP" altLang="en-US" sz="681" dirty="0">
                <a:solidFill>
                  <a:prstClr val="black"/>
                </a:solidFill>
                <a:latin typeface="Meiryo UI" panose="020B0604030504040204" pitchFamily="50" charset="-128"/>
                <a:ea typeface="Meiryo UI" panose="020B0604030504040204" pitchFamily="50" charset="-128"/>
              </a:rPr>
              <a:t>　</a:t>
            </a:r>
            <a:r>
              <a:rPr lang="en-US" altLang="ja-JP" sz="681" dirty="0">
                <a:solidFill>
                  <a:prstClr val="black"/>
                </a:solidFill>
                <a:latin typeface="Meiryo UI" panose="020B0604030504040204" pitchFamily="50" charset="-128"/>
                <a:ea typeface="Meiryo UI" panose="020B0604030504040204" pitchFamily="50" charset="-128"/>
              </a:rPr>
              <a:t>https://cio.go.jp/hosp_monitoring_c19</a:t>
            </a:r>
            <a:endParaRPr lang="ja-JP" altLang="en-US" sz="681" dirty="0">
              <a:solidFill>
                <a:prstClr val="black"/>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643761" y="1090550"/>
            <a:ext cx="7846336" cy="157992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53380" indent="-389586" algn="ctr" defTabSz="779173"/>
            <a:endParaRPr lang="en-US" altLang="ja-JP" sz="1193" u="sng" dirty="0">
              <a:solidFill>
                <a:prstClr val="black"/>
              </a:solidFill>
              <a:latin typeface="メイリオ" panose="020B0604030504040204" pitchFamily="50" charset="-128"/>
              <a:ea typeface="メイリオ" panose="020B0604030504040204" pitchFamily="50" charset="-128"/>
            </a:endParaRPr>
          </a:p>
          <a:p>
            <a:pPr marL="153380" indent="-389586" defTabSz="779173"/>
            <a:endParaRPr lang="en-US" altLang="ja-JP" sz="1193" b="1" u="sng" dirty="0">
              <a:solidFill>
                <a:srgbClr val="FF0000"/>
              </a:solidFill>
              <a:latin typeface="メイリオ" panose="020B0604030504040204" pitchFamily="50" charset="-128"/>
              <a:ea typeface="メイリオ" panose="020B0604030504040204" pitchFamily="50" charset="-128"/>
            </a:endParaRPr>
          </a:p>
          <a:p>
            <a:pPr marL="153380" indent="-389586" defTabSz="779173"/>
            <a:r>
              <a:rPr lang="ja-JP" altLang="en-US" sz="1534" b="1" dirty="0">
                <a:solidFill>
                  <a:srgbClr val="FF0000"/>
                </a:solidFill>
                <a:latin typeface="メイリオ" panose="020B0604030504040204" pitchFamily="50" charset="-128"/>
                <a:ea typeface="メイリオ" panose="020B0604030504040204" pitchFamily="50" charset="-128"/>
              </a:rPr>
              <a:t>　　　　　　　</a:t>
            </a:r>
            <a:r>
              <a:rPr lang="ja-JP" altLang="en-US" sz="1534" b="1" u="sng" dirty="0">
                <a:solidFill>
                  <a:srgbClr val="FF0000"/>
                </a:solidFill>
                <a:latin typeface="メイリオ" panose="020B0604030504040204" pitchFamily="50" charset="-128"/>
                <a:ea typeface="メイリオ" panose="020B0604030504040204" pitchFamily="50" charset="-128"/>
              </a:rPr>
              <a:t>　</a:t>
            </a:r>
          </a:p>
        </p:txBody>
      </p:sp>
      <p:sp>
        <p:nvSpPr>
          <p:cNvPr id="5" name="下矢印 4"/>
          <p:cNvSpPr/>
          <p:nvPr/>
        </p:nvSpPr>
        <p:spPr>
          <a:xfrm>
            <a:off x="3983340" y="1824298"/>
            <a:ext cx="810468" cy="1728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16" name="正方形/長方形 15"/>
          <p:cNvSpPr/>
          <p:nvPr/>
        </p:nvSpPr>
        <p:spPr>
          <a:xfrm>
            <a:off x="385294" y="2639219"/>
            <a:ext cx="2913974" cy="328423"/>
          </a:xfrm>
          <a:prstGeom prst="rect">
            <a:avLst/>
          </a:prstGeom>
        </p:spPr>
        <p:txBody>
          <a:bodyPr wrap="square" lIns="30675" rIns="30675">
            <a:spAutoFit/>
          </a:bodyPr>
          <a:lstStyle/>
          <a:p>
            <a:pPr defTabSz="779173"/>
            <a:r>
              <a:rPr lang="en-US" altLang="ja-JP" sz="1534" dirty="0">
                <a:solidFill>
                  <a:prstClr val="black"/>
                </a:solidFill>
                <a:latin typeface="ＭＳ Ｐゴシック" panose="020B0600070205080204" pitchFamily="50" charset="-128"/>
                <a:ea typeface="ＭＳ Ｐゴシック" panose="020B0600070205080204" pitchFamily="50" charset="-128"/>
              </a:rPr>
              <a:t>【</a:t>
            </a:r>
            <a:r>
              <a:rPr lang="ja-JP" altLang="en-US" sz="1534" dirty="0">
                <a:solidFill>
                  <a:prstClr val="black"/>
                </a:solidFill>
                <a:latin typeface="ＭＳ Ｐゴシック" panose="020B0600070205080204" pitchFamily="50" charset="-128"/>
                <a:ea typeface="ＭＳ Ｐゴシック" panose="020B0600070205080204" pitchFamily="50" charset="-128"/>
              </a:rPr>
              <a:t>新システム導入のメリット</a:t>
            </a:r>
            <a:r>
              <a:rPr lang="en-US" altLang="ja-JP" sz="1534" dirty="0">
                <a:solidFill>
                  <a:prstClr val="black"/>
                </a:solidFill>
                <a:latin typeface="ＭＳ Ｐゴシック" panose="020B0600070205080204" pitchFamily="50" charset="-128"/>
                <a:ea typeface="ＭＳ Ｐゴシック" panose="020B0600070205080204" pitchFamily="50" charset="-128"/>
              </a:rPr>
              <a:t>】</a:t>
            </a:r>
          </a:p>
        </p:txBody>
      </p:sp>
      <p:sp>
        <p:nvSpPr>
          <p:cNvPr id="17" name="角丸四角形 16"/>
          <p:cNvSpPr/>
          <p:nvPr/>
        </p:nvSpPr>
        <p:spPr>
          <a:xfrm>
            <a:off x="1307688" y="3622460"/>
            <a:ext cx="7440658" cy="555903"/>
          </a:xfrm>
          <a:prstGeom prst="roundRect">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18" name="角丸四角形 17"/>
          <p:cNvSpPr/>
          <p:nvPr/>
        </p:nvSpPr>
        <p:spPr>
          <a:xfrm>
            <a:off x="1307688" y="4291288"/>
            <a:ext cx="7440658" cy="974646"/>
          </a:xfrm>
          <a:prstGeom prst="roundRect">
            <a:avLst>
              <a:gd name="adj" fmla="val 9205"/>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19" name="角丸四角形 18"/>
          <p:cNvSpPr/>
          <p:nvPr/>
        </p:nvSpPr>
        <p:spPr>
          <a:xfrm>
            <a:off x="1307690" y="2953667"/>
            <a:ext cx="7440656" cy="591345"/>
          </a:xfrm>
          <a:prstGeom prst="roundRect">
            <a:avLst>
              <a:gd name="adj" fmla="val 11340"/>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20" name="楕円 19"/>
          <p:cNvSpPr/>
          <p:nvPr/>
        </p:nvSpPr>
        <p:spPr>
          <a:xfrm>
            <a:off x="492759" y="3038874"/>
            <a:ext cx="943341" cy="456873"/>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21" name="テキスト ボックス 20"/>
          <p:cNvSpPr txBox="1"/>
          <p:nvPr/>
        </p:nvSpPr>
        <p:spPr>
          <a:xfrm>
            <a:off x="1436100" y="3648836"/>
            <a:ext cx="2984843" cy="511807"/>
          </a:xfrm>
          <a:prstGeom prst="rect">
            <a:avLst/>
          </a:prstGeom>
          <a:noFill/>
        </p:spPr>
        <p:txBody>
          <a:bodyPr wrap="square" rtlCol="0">
            <a:spAutoFit/>
          </a:bodyPr>
          <a:lstStyle/>
          <a:p>
            <a:pPr defTabSz="779173"/>
            <a:r>
              <a:rPr lang="en-US" altLang="ja-JP" sz="1363" dirty="0">
                <a:solidFill>
                  <a:prstClr val="black"/>
                </a:solidFill>
                <a:latin typeface="ＭＳ Ｐゴシック" panose="020B0600070205080204" pitchFamily="50" charset="-128"/>
                <a:ea typeface="ＭＳ Ｐゴシック" panose="020B0600070205080204" pitchFamily="50" charset="-128"/>
              </a:rPr>
              <a:t>【</a:t>
            </a:r>
            <a:r>
              <a:rPr lang="ja-JP" altLang="en-US" sz="1363" dirty="0">
                <a:solidFill>
                  <a:prstClr val="black"/>
                </a:solidFill>
                <a:latin typeface="ＭＳ Ｐゴシック" panose="020B0600070205080204" pitchFamily="50" charset="-128"/>
                <a:ea typeface="ＭＳ Ｐゴシック" panose="020B0600070205080204" pitchFamily="50" charset="-128"/>
              </a:rPr>
              <a:t>報告</a:t>
            </a:r>
            <a:r>
              <a:rPr lang="en-US" altLang="ja-JP" sz="1363" dirty="0">
                <a:solidFill>
                  <a:prstClr val="black"/>
                </a:solidFill>
                <a:latin typeface="ＭＳ Ｐゴシック" panose="020B0600070205080204" pitchFamily="50" charset="-128"/>
                <a:ea typeface="ＭＳ Ｐゴシック" panose="020B0600070205080204" pitchFamily="50" charset="-128"/>
              </a:rPr>
              <a:t>】</a:t>
            </a:r>
            <a:r>
              <a:rPr lang="ja-JP" altLang="en-US" sz="1363" dirty="0">
                <a:solidFill>
                  <a:prstClr val="black"/>
                </a:solidFill>
                <a:latin typeface="ＭＳ Ｐゴシック" panose="020B0600070205080204" pitchFamily="50" charset="-128"/>
                <a:ea typeface="ＭＳ Ｐゴシック" panose="020B0600070205080204" pitchFamily="50" charset="-128"/>
              </a:rPr>
              <a:t>保健所へ電話等で報告</a:t>
            </a:r>
            <a:endParaRPr lang="en-US" altLang="ja-JP" sz="1363" dirty="0">
              <a:solidFill>
                <a:prstClr val="black"/>
              </a:solidFill>
              <a:latin typeface="ＭＳ Ｐゴシック" panose="020B0600070205080204" pitchFamily="50" charset="-128"/>
              <a:ea typeface="ＭＳ Ｐゴシック" panose="020B0600070205080204" pitchFamily="50" charset="-128"/>
            </a:endParaRPr>
          </a:p>
          <a:p>
            <a:pPr defTabSz="779173"/>
            <a:r>
              <a:rPr lang="en-US" altLang="ja-JP" sz="1363" dirty="0">
                <a:solidFill>
                  <a:prstClr val="black"/>
                </a:solidFill>
                <a:latin typeface="ＭＳ Ｐゴシック" panose="020B0600070205080204" pitchFamily="50" charset="-128"/>
                <a:ea typeface="ＭＳ Ｐゴシック" panose="020B0600070205080204" pitchFamily="50" charset="-128"/>
              </a:rPr>
              <a:t>【</a:t>
            </a:r>
            <a:r>
              <a:rPr lang="ja-JP" altLang="en-US" sz="1363" dirty="0">
                <a:solidFill>
                  <a:prstClr val="black"/>
                </a:solidFill>
                <a:latin typeface="ＭＳ Ｐゴシック" panose="020B0600070205080204" pitchFamily="50" charset="-128"/>
                <a:ea typeface="ＭＳ Ｐゴシック" panose="020B0600070205080204" pitchFamily="50" charset="-128"/>
              </a:rPr>
              <a:t>支援</a:t>
            </a:r>
            <a:r>
              <a:rPr lang="en-US" altLang="ja-JP" sz="1363" dirty="0">
                <a:solidFill>
                  <a:prstClr val="black"/>
                </a:solidFill>
                <a:latin typeface="ＭＳ Ｐゴシック" panose="020B0600070205080204" pitchFamily="50" charset="-128"/>
                <a:ea typeface="ＭＳ Ｐゴシック" panose="020B0600070205080204" pitchFamily="50" charset="-128"/>
              </a:rPr>
              <a:t>】</a:t>
            </a:r>
            <a:r>
              <a:rPr lang="ja-JP" altLang="en-US" sz="1363" dirty="0">
                <a:solidFill>
                  <a:prstClr val="black"/>
                </a:solidFill>
                <a:latin typeface="ＭＳ Ｐゴシック" panose="020B0600070205080204" pitchFamily="50" charset="-128"/>
                <a:ea typeface="ＭＳ Ｐゴシック" panose="020B0600070205080204" pitchFamily="50" charset="-128"/>
              </a:rPr>
              <a:t>支援を得るのに時間を要した</a:t>
            </a:r>
          </a:p>
        </p:txBody>
      </p:sp>
      <p:sp>
        <p:nvSpPr>
          <p:cNvPr id="23" name="テキスト ボックス 22"/>
          <p:cNvSpPr txBox="1"/>
          <p:nvPr/>
        </p:nvSpPr>
        <p:spPr>
          <a:xfrm>
            <a:off x="4243848" y="4291287"/>
            <a:ext cx="4655226" cy="931281"/>
          </a:xfrm>
          <a:prstGeom prst="rect">
            <a:avLst/>
          </a:prstGeom>
          <a:noFill/>
        </p:spPr>
        <p:txBody>
          <a:bodyPr wrap="square" rtlCol="0">
            <a:spAutoFit/>
          </a:bodyPr>
          <a:lstStyle/>
          <a:p>
            <a:pPr defTabSz="779173"/>
            <a:r>
              <a:rPr lang="ja-JP" altLang="en-US" sz="1363" dirty="0">
                <a:solidFill>
                  <a:prstClr val="black"/>
                </a:solidFill>
                <a:latin typeface="Calibri"/>
                <a:ea typeface="ＭＳ Ｐゴシック" panose="020B0600070205080204" pitchFamily="50" charset="-128"/>
              </a:rPr>
              <a:t>⇒ 医療機関が直接入力することで、即時に集計され、</a:t>
            </a:r>
            <a:endParaRPr lang="en-US" altLang="ja-JP" sz="1363" dirty="0">
              <a:solidFill>
                <a:prstClr val="black"/>
              </a:solidFill>
              <a:latin typeface="Calibri"/>
              <a:ea typeface="ＭＳ Ｐゴシック" panose="020B0600070205080204" pitchFamily="50" charset="-128"/>
            </a:endParaRPr>
          </a:p>
          <a:p>
            <a:pPr defTabSz="779173"/>
            <a:r>
              <a:rPr lang="ja-JP" altLang="en-US" sz="1363" dirty="0">
                <a:solidFill>
                  <a:prstClr val="black"/>
                </a:solidFill>
                <a:latin typeface="Calibri"/>
                <a:ea typeface="ＭＳ Ｐゴシック" panose="020B0600070205080204" pitchFamily="50" charset="-128"/>
              </a:rPr>
              <a:t>　自治体、国で共有可能に（保健所業務の省力化）</a:t>
            </a:r>
            <a:endParaRPr lang="en-US" altLang="ja-JP" sz="1363" dirty="0">
              <a:solidFill>
                <a:prstClr val="black"/>
              </a:solidFill>
              <a:latin typeface="Calibri"/>
              <a:ea typeface="ＭＳ Ｐゴシック" panose="020B0600070205080204" pitchFamily="50" charset="-128"/>
            </a:endParaRPr>
          </a:p>
          <a:p>
            <a:pPr defTabSz="779173"/>
            <a:r>
              <a:rPr lang="ja-JP" altLang="en-US" sz="1363" b="1" dirty="0">
                <a:solidFill>
                  <a:prstClr val="black"/>
                </a:solidFill>
                <a:latin typeface="Calibri"/>
                <a:ea typeface="ＭＳ Ｐゴシック" panose="020B0600070205080204" pitchFamily="50" charset="-128"/>
              </a:rPr>
              <a:t>⇒ </a:t>
            </a:r>
            <a:r>
              <a:rPr lang="ja-JP" altLang="en-US" sz="1363" dirty="0">
                <a:solidFill>
                  <a:prstClr val="black"/>
                </a:solidFill>
                <a:latin typeface="Calibri"/>
                <a:ea typeface="ＭＳ Ｐゴシック" panose="020B0600070205080204" pitchFamily="50" charset="-128"/>
              </a:rPr>
              <a:t>迅速な入院調整、医療機器や医療資材の配布調整　</a:t>
            </a:r>
            <a:endParaRPr lang="en-US" altLang="ja-JP" sz="1363" dirty="0">
              <a:solidFill>
                <a:prstClr val="black"/>
              </a:solidFill>
              <a:latin typeface="Calibri"/>
              <a:ea typeface="ＭＳ Ｐゴシック" panose="020B0600070205080204" pitchFamily="50" charset="-128"/>
            </a:endParaRPr>
          </a:p>
          <a:p>
            <a:pPr defTabSz="779173"/>
            <a:r>
              <a:rPr lang="ja-JP" altLang="en-US" sz="1363" dirty="0">
                <a:solidFill>
                  <a:prstClr val="black"/>
                </a:solidFill>
                <a:latin typeface="Calibri"/>
                <a:ea typeface="ＭＳ Ｐゴシック" panose="020B0600070205080204" pitchFamily="50" charset="-128"/>
              </a:rPr>
              <a:t>　等が可能に</a:t>
            </a:r>
            <a:r>
              <a:rPr lang="ja-JP" altLang="en-US" sz="1363" b="1" dirty="0">
                <a:solidFill>
                  <a:prstClr val="black"/>
                </a:solidFill>
                <a:latin typeface="Calibri"/>
                <a:ea typeface="ＭＳ Ｐゴシック" panose="020B0600070205080204" pitchFamily="50" charset="-128"/>
              </a:rPr>
              <a:t>　</a:t>
            </a:r>
            <a:endParaRPr lang="en-US" altLang="ja-JP" sz="1363" b="1" dirty="0">
              <a:solidFill>
                <a:prstClr val="black"/>
              </a:solidFill>
              <a:latin typeface="Calibri"/>
              <a:ea typeface="ＭＳ Ｐゴシック" panose="020B0600070205080204" pitchFamily="50" charset="-128"/>
            </a:endParaRPr>
          </a:p>
        </p:txBody>
      </p:sp>
      <p:sp>
        <p:nvSpPr>
          <p:cNvPr id="24" name="テキスト ボックス 23"/>
          <p:cNvSpPr txBox="1"/>
          <p:nvPr/>
        </p:nvSpPr>
        <p:spPr>
          <a:xfrm>
            <a:off x="1436100" y="2993924"/>
            <a:ext cx="2987804" cy="511807"/>
          </a:xfrm>
          <a:prstGeom prst="rect">
            <a:avLst/>
          </a:prstGeom>
          <a:noFill/>
        </p:spPr>
        <p:txBody>
          <a:bodyPr wrap="square" rtlCol="0">
            <a:spAutoFit/>
          </a:bodyPr>
          <a:lstStyle/>
          <a:p>
            <a:pPr defTabSz="779173"/>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医療機関情報</a:t>
            </a:r>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電話で確認する以外情報を得る方法はなかった　</a:t>
            </a:r>
            <a:endParaRPr lang="en-US" altLang="ja-JP" sz="1363" dirty="0">
              <a:solidFill>
                <a:prstClr val="black"/>
              </a:solidFill>
              <a:latin typeface="Calibri"/>
              <a:ea typeface="ＭＳ Ｐゴシック" panose="020B0600070205080204" pitchFamily="50" charset="-128"/>
            </a:endParaRPr>
          </a:p>
        </p:txBody>
      </p:sp>
      <p:sp>
        <p:nvSpPr>
          <p:cNvPr id="25" name="テキスト ボックス 24"/>
          <p:cNvSpPr txBox="1"/>
          <p:nvPr/>
        </p:nvSpPr>
        <p:spPr>
          <a:xfrm>
            <a:off x="376644" y="3127771"/>
            <a:ext cx="1175570" cy="275909"/>
          </a:xfrm>
          <a:prstGeom prst="rect">
            <a:avLst/>
          </a:prstGeom>
          <a:noFill/>
        </p:spPr>
        <p:txBody>
          <a:bodyPr wrap="square" rtlCol="0">
            <a:spAutoFit/>
          </a:bodyPr>
          <a:lstStyle/>
          <a:p>
            <a:pPr algn="ctr" defTabSz="779173"/>
            <a:r>
              <a:rPr lang="ja-JP" altLang="en-US" sz="1193" b="1" dirty="0">
                <a:solidFill>
                  <a:prstClr val="white"/>
                </a:solidFill>
                <a:latin typeface="Calibri"/>
                <a:ea typeface="ＭＳ Ｐゴシック" panose="020B0600070205080204" pitchFamily="50" charset="-128"/>
              </a:rPr>
              <a:t>国民</a:t>
            </a:r>
          </a:p>
        </p:txBody>
      </p:sp>
      <p:sp>
        <p:nvSpPr>
          <p:cNvPr id="26" name="楕円 25"/>
          <p:cNvSpPr/>
          <p:nvPr/>
        </p:nvSpPr>
        <p:spPr>
          <a:xfrm>
            <a:off x="471355" y="4545239"/>
            <a:ext cx="972149" cy="536673"/>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27" name="楕円 26"/>
          <p:cNvSpPr/>
          <p:nvPr/>
        </p:nvSpPr>
        <p:spPr>
          <a:xfrm>
            <a:off x="485758" y="3677723"/>
            <a:ext cx="972149" cy="547992"/>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79173"/>
            <a:endParaRPr lang="ja-JP" altLang="en-US" sz="1534">
              <a:solidFill>
                <a:prstClr val="white"/>
              </a:solidFill>
              <a:latin typeface="Calibri"/>
              <a:ea typeface="ＭＳ Ｐゴシック" panose="020B0600070205080204" pitchFamily="50" charset="-128"/>
            </a:endParaRPr>
          </a:p>
        </p:txBody>
      </p:sp>
      <p:sp>
        <p:nvSpPr>
          <p:cNvPr id="28" name="テキスト ボックス 27"/>
          <p:cNvSpPr txBox="1"/>
          <p:nvPr/>
        </p:nvSpPr>
        <p:spPr>
          <a:xfrm>
            <a:off x="473511" y="3805533"/>
            <a:ext cx="996643" cy="275909"/>
          </a:xfrm>
          <a:prstGeom prst="rect">
            <a:avLst/>
          </a:prstGeom>
          <a:noFill/>
        </p:spPr>
        <p:txBody>
          <a:bodyPr wrap="square" rtlCol="0">
            <a:spAutoFit/>
          </a:bodyPr>
          <a:lstStyle/>
          <a:p>
            <a:pPr algn="ctr" defTabSz="779173"/>
            <a:r>
              <a:rPr lang="ja-JP" altLang="en-US" sz="1193" b="1" dirty="0">
                <a:solidFill>
                  <a:prstClr val="white"/>
                </a:solidFill>
                <a:latin typeface="Calibri"/>
                <a:ea typeface="ＭＳ Ｐゴシック" panose="020B0600070205080204" pitchFamily="50" charset="-128"/>
              </a:rPr>
              <a:t>医療従事者</a:t>
            </a:r>
            <a:endParaRPr lang="en-US" altLang="ja-JP" sz="1193" b="1" dirty="0">
              <a:solidFill>
                <a:prstClr val="white"/>
              </a:solidFill>
              <a:latin typeface="Calibri"/>
              <a:ea typeface="ＭＳ Ｐゴシック" panose="020B0600070205080204" pitchFamily="50" charset="-128"/>
            </a:endParaRPr>
          </a:p>
        </p:txBody>
      </p:sp>
      <p:sp>
        <p:nvSpPr>
          <p:cNvPr id="29" name="テキスト ボックス 28"/>
          <p:cNvSpPr txBox="1"/>
          <p:nvPr/>
        </p:nvSpPr>
        <p:spPr>
          <a:xfrm>
            <a:off x="354572" y="4582412"/>
            <a:ext cx="1173295" cy="643061"/>
          </a:xfrm>
          <a:prstGeom prst="rect">
            <a:avLst/>
          </a:prstGeom>
          <a:noFill/>
        </p:spPr>
        <p:txBody>
          <a:bodyPr wrap="square" rtlCol="0">
            <a:spAutoFit/>
          </a:bodyPr>
          <a:lstStyle/>
          <a:p>
            <a:pPr algn="ctr" defTabSz="779173"/>
            <a:r>
              <a:rPr lang="ja-JP" altLang="en-US" sz="1193" b="1" dirty="0">
                <a:solidFill>
                  <a:prstClr val="white"/>
                </a:solidFill>
                <a:latin typeface="Calibri"/>
                <a:ea typeface="ＭＳ Ｐゴシック" panose="020B0600070205080204" pitchFamily="50" charset="-128"/>
              </a:rPr>
              <a:t>保健所・</a:t>
            </a:r>
            <a:endParaRPr lang="en-US" altLang="ja-JP" sz="1193" b="1" dirty="0">
              <a:solidFill>
                <a:prstClr val="white"/>
              </a:solidFill>
              <a:latin typeface="Calibri"/>
              <a:ea typeface="ＭＳ Ｐゴシック" panose="020B0600070205080204" pitchFamily="50" charset="-128"/>
            </a:endParaRPr>
          </a:p>
          <a:p>
            <a:pPr algn="ctr" defTabSz="779173"/>
            <a:r>
              <a:rPr lang="ja-JP" altLang="en-US" sz="1193" b="1" dirty="0">
                <a:solidFill>
                  <a:prstClr val="white"/>
                </a:solidFill>
                <a:latin typeface="Calibri"/>
                <a:ea typeface="ＭＳ Ｐゴシック" panose="020B0600070205080204" pitchFamily="50" charset="-128"/>
              </a:rPr>
              <a:t>都道府県・国</a:t>
            </a:r>
            <a:endParaRPr lang="en-US" altLang="ja-JP" sz="1193" b="1" dirty="0">
              <a:solidFill>
                <a:prstClr val="white"/>
              </a:solidFill>
              <a:latin typeface="Calibri"/>
              <a:ea typeface="ＭＳ Ｐゴシック" panose="020B0600070205080204" pitchFamily="50" charset="-128"/>
            </a:endParaRPr>
          </a:p>
          <a:p>
            <a:pPr algn="ctr" defTabSz="779173"/>
            <a:endParaRPr lang="ja-JP" altLang="en-US" sz="1193" b="1" dirty="0">
              <a:solidFill>
                <a:prstClr val="white"/>
              </a:solidFill>
              <a:latin typeface="Calibri"/>
              <a:ea typeface="ＭＳ Ｐゴシック" panose="020B0600070205080204" pitchFamily="50" charset="-128"/>
            </a:endParaRPr>
          </a:p>
        </p:txBody>
      </p:sp>
      <p:sp>
        <p:nvSpPr>
          <p:cNvPr id="30" name="正方形/長方形 29"/>
          <p:cNvSpPr/>
          <p:nvPr/>
        </p:nvSpPr>
        <p:spPr>
          <a:xfrm>
            <a:off x="4243848" y="3681690"/>
            <a:ext cx="4504498" cy="511807"/>
          </a:xfrm>
          <a:prstGeom prst="rect">
            <a:avLst/>
          </a:prstGeom>
        </p:spPr>
        <p:txBody>
          <a:bodyPr wrap="square">
            <a:spAutoFit/>
          </a:bodyPr>
          <a:lstStyle/>
          <a:p>
            <a:pPr defTabSz="779173"/>
            <a:r>
              <a:rPr lang="ja-JP" altLang="en-US" sz="1363" b="1" dirty="0">
                <a:solidFill>
                  <a:prstClr val="black"/>
                </a:solidFill>
                <a:latin typeface="Calibri"/>
                <a:ea typeface="ＭＳ Ｐゴシック" panose="020B0600070205080204" pitchFamily="50" charset="-128"/>
              </a:rPr>
              <a:t>⇒ </a:t>
            </a:r>
            <a:r>
              <a:rPr lang="ja-JP" altLang="en-US" sz="1363" dirty="0">
                <a:solidFill>
                  <a:prstClr val="black"/>
                </a:solidFill>
                <a:latin typeface="Calibri"/>
                <a:ea typeface="ＭＳ Ｐゴシック" panose="020B0600070205080204" pitchFamily="50" charset="-128"/>
              </a:rPr>
              <a:t>パソコン等での報告により保健所への照会対応不要に</a:t>
            </a:r>
            <a:endParaRPr lang="en-US" altLang="ja-JP" sz="1363" dirty="0">
              <a:solidFill>
                <a:prstClr val="black"/>
              </a:solidFill>
              <a:latin typeface="Calibri"/>
              <a:ea typeface="ＭＳ Ｐゴシック" panose="020B0600070205080204" pitchFamily="50" charset="-128"/>
            </a:endParaRPr>
          </a:p>
          <a:p>
            <a:pPr defTabSz="779173"/>
            <a:r>
              <a:rPr lang="ja-JP" altLang="en-US" sz="1363" dirty="0">
                <a:solidFill>
                  <a:prstClr val="black"/>
                </a:solidFill>
                <a:latin typeface="Calibri"/>
                <a:ea typeface="ＭＳ Ｐゴシック" panose="020B0600070205080204" pitchFamily="50" charset="-128"/>
              </a:rPr>
              <a:t>⇒医療資材等の支援を迅速に受けることが可能に</a:t>
            </a:r>
            <a:endParaRPr lang="en-US" altLang="ja-JP" sz="1363" dirty="0">
              <a:solidFill>
                <a:prstClr val="black"/>
              </a:solidFill>
              <a:latin typeface="Calibri"/>
              <a:ea typeface="ＭＳ Ｐゴシック" panose="020B0600070205080204" pitchFamily="50" charset="-128"/>
            </a:endParaRPr>
          </a:p>
        </p:txBody>
      </p:sp>
      <p:sp>
        <p:nvSpPr>
          <p:cNvPr id="31" name="正方形/長方形 30">
            <a:extLst>
              <a:ext uri="{FF2B5EF4-FFF2-40B4-BE49-F238E27FC236}">
                <a16:creationId xmlns:a16="http://schemas.microsoft.com/office/drawing/2014/main" xmlns="" id="{FF96CE0B-09E5-48A0-AEC8-62FB3AB1BE39}"/>
              </a:ext>
            </a:extLst>
          </p:cNvPr>
          <p:cNvSpPr/>
          <p:nvPr/>
        </p:nvSpPr>
        <p:spPr>
          <a:xfrm>
            <a:off x="4232269" y="3110653"/>
            <a:ext cx="4352372" cy="511807"/>
          </a:xfrm>
          <a:prstGeom prst="rect">
            <a:avLst/>
          </a:prstGeom>
        </p:spPr>
        <p:txBody>
          <a:bodyPr wrap="square">
            <a:spAutoFit/>
          </a:bodyPr>
          <a:lstStyle/>
          <a:p>
            <a:pPr defTabSz="779173"/>
            <a:r>
              <a:rPr lang="ja-JP" altLang="en-US" sz="1363" dirty="0">
                <a:solidFill>
                  <a:prstClr val="black"/>
                </a:solidFill>
                <a:latin typeface="Calibri"/>
                <a:ea typeface="ＭＳ Ｐゴシック" panose="020B0600070205080204" pitchFamily="50" charset="-128"/>
              </a:rPr>
              <a:t>⇒ 政府</a:t>
            </a:r>
            <a:r>
              <a:rPr lang="en-US" altLang="ja-JP" sz="1363" dirty="0">
                <a:solidFill>
                  <a:prstClr val="black"/>
                </a:solidFill>
                <a:latin typeface="Calibri"/>
                <a:ea typeface="ＭＳ Ｐゴシック" panose="020B0600070205080204" pitchFamily="50" charset="-128"/>
              </a:rPr>
              <a:t>CIO</a:t>
            </a:r>
            <a:r>
              <a:rPr lang="ja-JP" altLang="en-US" sz="1363" dirty="0">
                <a:solidFill>
                  <a:prstClr val="black"/>
                </a:solidFill>
                <a:latin typeface="Calibri"/>
                <a:ea typeface="ＭＳ Ｐゴシック" panose="020B0600070205080204" pitchFamily="50" charset="-128"/>
              </a:rPr>
              <a:t>ポータルから病院の稼働状況の閲覧が可能に</a:t>
            </a:r>
            <a:endParaRPr lang="en-US" altLang="ja-JP" sz="1363" dirty="0">
              <a:solidFill>
                <a:prstClr val="black"/>
              </a:solidFill>
              <a:latin typeface="Calibri"/>
              <a:ea typeface="ＭＳ Ｐゴシック" panose="020B0600070205080204" pitchFamily="50" charset="-128"/>
            </a:endParaRPr>
          </a:p>
        </p:txBody>
      </p:sp>
      <p:sp>
        <p:nvSpPr>
          <p:cNvPr id="32" name="テキスト ボックス 31">
            <a:extLst>
              <a:ext uri="{FF2B5EF4-FFF2-40B4-BE49-F238E27FC236}">
                <a16:creationId xmlns:a16="http://schemas.microsoft.com/office/drawing/2014/main" xmlns="" id="{9D3DADA5-CAAC-41C8-B877-CEE222F9673C}"/>
              </a:ext>
            </a:extLst>
          </p:cNvPr>
          <p:cNvSpPr txBox="1"/>
          <p:nvPr/>
        </p:nvSpPr>
        <p:spPr>
          <a:xfrm>
            <a:off x="1345511" y="4285328"/>
            <a:ext cx="2898338" cy="931281"/>
          </a:xfrm>
          <a:prstGeom prst="rect">
            <a:avLst/>
          </a:prstGeom>
          <a:noFill/>
        </p:spPr>
        <p:txBody>
          <a:bodyPr wrap="square" rtlCol="0">
            <a:spAutoFit/>
          </a:bodyPr>
          <a:lstStyle/>
          <a:p>
            <a:pPr defTabSz="779173"/>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保健所業務</a:t>
            </a:r>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保健所が、医療機関に電話等で照会し、都道府県を通じて国に報告</a:t>
            </a:r>
            <a:endParaRPr lang="en-US" altLang="ja-JP" sz="1363" dirty="0">
              <a:solidFill>
                <a:prstClr val="black"/>
              </a:solidFill>
              <a:latin typeface="Calibri"/>
              <a:ea typeface="ＭＳ Ｐゴシック" panose="020B0600070205080204" pitchFamily="50" charset="-128"/>
            </a:endParaRPr>
          </a:p>
          <a:p>
            <a:pPr defTabSz="779173"/>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情報共有</a:t>
            </a:r>
            <a:r>
              <a:rPr lang="en-US" altLang="ja-JP" sz="1363" dirty="0">
                <a:solidFill>
                  <a:prstClr val="black"/>
                </a:solidFill>
                <a:latin typeface="Calibri"/>
                <a:ea typeface="ＭＳ Ｐゴシック" panose="020B0600070205080204" pitchFamily="50" charset="-128"/>
              </a:rPr>
              <a:t>】</a:t>
            </a:r>
            <a:r>
              <a:rPr lang="ja-JP" altLang="en-US" sz="1363" dirty="0">
                <a:solidFill>
                  <a:prstClr val="black"/>
                </a:solidFill>
                <a:latin typeface="Calibri"/>
                <a:ea typeface="ＭＳ Ｐゴシック" panose="020B0600070205080204" pitchFamily="50" charset="-128"/>
              </a:rPr>
              <a:t>情報共有に時間を要した</a:t>
            </a:r>
            <a:endParaRPr lang="en-US" altLang="ja-JP" sz="1363" dirty="0">
              <a:solidFill>
                <a:prstClr val="black"/>
              </a:solidFill>
              <a:latin typeface="Calibri"/>
              <a:ea typeface="ＭＳ Ｐゴシック" panose="020B0600070205080204" pitchFamily="50" charset="-128"/>
            </a:endParaRPr>
          </a:p>
        </p:txBody>
      </p:sp>
      <p:sp>
        <p:nvSpPr>
          <p:cNvPr id="82" name="テキスト ボックス 81"/>
          <p:cNvSpPr txBox="1"/>
          <p:nvPr/>
        </p:nvSpPr>
        <p:spPr>
          <a:xfrm>
            <a:off x="4420945" y="2020466"/>
            <a:ext cx="4790639" cy="643061"/>
          </a:xfrm>
          <a:prstGeom prst="rect">
            <a:avLst/>
          </a:prstGeom>
          <a:noFill/>
        </p:spPr>
        <p:txBody>
          <a:bodyPr wrap="square" rtlCol="0">
            <a:spAutoFit/>
          </a:bodyPr>
          <a:lstStyle/>
          <a:p>
            <a:pPr marL="243492" indent="-243492" defTabSz="779173">
              <a:buFont typeface="Wingdings" panose="05000000000000000000" pitchFamily="2" charset="2"/>
              <a:buChar char="p"/>
            </a:pPr>
            <a:r>
              <a:rPr lang="ja-JP" altLang="en-US" sz="1193" dirty="0">
                <a:solidFill>
                  <a:prstClr val="black"/>
                </a:solidFill>
                <a:latin typeface="Meiryo UI" panose="020B0604030504040204" pitchFamily="50" charset="-128"/>
                <a:ea typeface="Meiryo UI" panose="020B0604030504040204" pitchFamily="50" charset="-128"/>
              </a:rPr>
              <a:t>政府</a:t>
            </a:r>
            <a:r>
              <a:rPr lang="en-US" altLang="ja-JP" sz="1193" dirty="0">
                <a:solidFill>
                  <a:prstClr val="black"/>
                </a:solidFill>
                <a:latin typeface="Meiryo UI" panose="020B0604030504040204" pitchFamily="50" charset="-128"/>
                <a:ea typeface="Meiryo UI" panose="020B0604030504040204" pitchFamily="50" charset="-128"/>
              </a:rPr>
              <a:t>CIO</a:t>
            </a:r>
            <a:r>
              <a:rPr lang="ja-JP" altLang="en-US" sz="1193" dirty="0">
                <a:solidFill>
                  <a:prstClr val="black"/>
                </a:solidFill>
                <a:latin typeface="Meiryo UI" panose="020B0604030504040204" pitchFamily="50" charset="-128"/>
                <a:ea typeface="Meiryo UI" panose="020B0604030504040204" pitchFamily="50" charset="-128"/>
              </a:rPr>
              <a:t>ポータルにおいて、各病院の稼働状況を可視化</a:t>
            </a:r>
          </a:p>
          <a:p>
            <a:pPr marL="243492" indent="-243492" defTabSz="779173">
              <a:buFont typeface="Wingdings" panose="05000000000000000000" pitchFamily="2" charset="2"/>
              <a:buChar char="p"/>
            </a:pPr>
            <a:r>
              <a:rPr lang="ja-JP" altLang="en-US" sz="1193" dirty="0">
                <a:solidFill>
                  <a:prstClr val="black"/>
                </a:solidFill>
                <a:latin typeface="Meiryo UI" panose="020B0604030504040204" pitchFamily="50" charset="-128"/>
                <a:ea typeface="Meiryo UI" panose="020B0604030504040204" pitchFamily="50" charset="-128"/>
              </a:rPr>
              <a:t>マスク等の物資の供給に活用</a:t>
            </a:r>
            <a:endParaRPr lang="en-US" altLang="ja-JP" sz="1193" dirty="0">
              <a:solidFill>
                <a:prstClr val="black"/>
              </a:solidFill>
              <a:latin typeface="Meiryo UI" panose="020B0604030504040204" pitchFamily="50" charset="-128"/>
              <a:ea typeface="Meiryo UI" panose="020B0604030504040204" pitchFamily="50" charset="-128"/>
            </a:endParaRPr>
          </a:p>
          <a:p>
            <a:pPr marL="243492" indent="-243492" defTabSz="779173">
              <a:buFont typeface="Wingdings" panose="05000000000000000000" pitchFamily="2" charset="2"/>
              <a:buChar char="p"/>
            </a:pPr>
            <a:r>
              <a:rPr lang="ja-JP" altLang="en-US" sz="1193" dirty="0">
                <a:solidFill>
                  <a:prstClr val="black"/>
                </a:solidFill>
                <a:latin typeface="Meiryo UI" panose="020B0604030504040204" pitchFamily="50" charset="-128"/>
                <a:ea typeface="Meiryo UI" panose="020B0604030504040204" pitchFamily="50" charset="-128"/>
              </a:rPr>
              <a:t>空床確保状況を、患者搬送調整に活用　等</a:t>
            </a:r>
            <a:endParaRPr lang="en-US" altLang="ja-JP" sz="1193" dirty="0">
              <a:solidFill>
                <a:prstClr val="black"/>
              </a:solidFill>
              <a:latin typeface="Meiryo UI" panose="020B0604030504040204" pitchFamily="50" charset="-128"/>
              <a:ea typeface="Meiryo UI" panose="020B0604030504040204" pitchFamily="50" charset="-128"/>
            </a:endParaRPr>
          </a:p>
        </p:txBody>
      </p:sp>
      <p:sp>
        <p:nvSpPr>
          <p:cNvPr id="6" name="大かっこ 5"/>
          <p:cNvSpPr/>
          <p:nvPr/>
        </p:nvSpPr>
        <p:spPr>
          <a:xfrm>
            <a:off x="4355749" y="2048339"/>
            <a:ext cx="3940799" cy="571262"/>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779173"/>
            <a:endParaRPr lang="ja-JP" altLang="en-US" sz="1534">
              <a:solidFill>
                <a:prstClr val="black"/>
              </a:solidFill>
              <a:latin typeface="Calibri"/>
              <a:ea typeface="ＭＳ Ｐゴシック" panose="020B0600070205080204" pitchFamily="50" charset="-128"/>
            </a:endParaRPr>
          </a:p>
        </p:txBody>
      </p:sp>
      <p:sp>
        <p:nvSpPr>
          <p:cNvPr id="7" name="正方形/長方形 6"/>
          <p:cNvSpPr/>
          <p:nvPr/>
        </p:nvSpPr>
        <p:spPr>
          <a:xfrm>
            <a:off x="659126" y="1117819"/>
            <a:ext cx="7830970" cy="747897"/>
          </a:xfrm>
          <a:prstGeom prst="rect">
            <a:avLst/>
          </a:prstGeom>
        </p:spPr>
        <p:txBody>
          <a:bodyPr wrap="square">
            <a:spAutoFit/>
          </a:bodyPr>
          <a:lstStyle/>
          <a:p>
            <a:pPr marL="153380" indent="-389586" algn="ctr" defTabSz="779173"/>
            <a:r>
              <a:rPr lang="ja-JP" altLang="en-US" sz="1534" dirty="0">
                <a:solidFill>
                  <a:prstClr val="black"/>
                </a:solidFill>
                <a:latin typeface="メイリオ" panose="020B0604030504040204" pitchFamily="50" charset="-128"/>
                <a:ea typeface="メイリオ" panose="020B0604030504040204" pitchFamily="50" charset="-128"/>
              </a:rPr>
              <a:t>○</a:t>
            </a:r>
            <a:r>
              <a:rPr lang="ja-JP" altLang="en-US" sz="1363" dirty="0">
                <a:solidFill>
                  <a:prstClr val="black"/>
                </a:solidFill>
                <a:latin typeface="メイリオ" panose="020B0604030504040204" pitchFamily="50" charset="-128"/>
                <a:ea typeface="メイリオ" panose="020B0604030504040204" pitchFamily="50" charset="-128"/>
              </a:rPr>
              <a:t>　厚生労働省と内閣官房</a:t>
            </a:r>
            <a:r>
              <a:rPr lang="en-US" altLang="ja-JP" sz="1363" dirty="0">
                <a:solidFill>
                  <a:prstClr val="black"/>
                </a:solidFill>
                <a:latin typeface="メイリオ" panose="020B0604030504040204" pitchFamily="50" charset="-128"/>
                <a:ea typeface="メイリオ" panose="020B0604030504040204" pitchFamily="50" charset="-128"/>
              </a:rPr>
              <a:t>IT</a:t>
            </a:r>
            <a:r>
              <a:rPr lang="ja-JP" altLang="en-US" sz="1363" dirty="0">
                <a:solidFill>
                  <a:prstClr val="black"/>
                </a:solidFill>
                <a:latin typeface="メイリオ" panose="020B0604030504040204" pitchFamily="50" charset="-128"/>
                <a:ea typeface="メイリオ" panose="020B0604030504040204" pitchFamily="50" charset="-128"/>
              </a:rPr>
              <a:t>室が連携し、情報通信基盤センター（仮称）を構築</a:t>
            </a:r>
            <a:endParaRPr lang="en-US" altLang="ja-JP" sz="1363" dirty="0">
              <a:solidFill>
                <a:prstClr val="black"/>
              </a:solidFill>
              <a:latin typeface="メイリオ" panose="020B0604030504040204" pitchFamily="50" charset="-128"/>
              <a:ea typeface="メイリオ" panose="020B0604030504040204" pitchFamily="50" charset="-128"/>
            </a:endParaRPr>
          </a:p>
          <a:p>
            <a:pPr marL="153380" indent="-389586" algn="ctr" defTabSz="779173"/>
            <a:r>
              <a:rPr lang="ja-JP" altLang="en-US" sz="1363" u="sng" dirty="0">
                <a:solidFill>
                  <a:prstClr val="black"/>
                </a:solidFill>
                <a:latin typeface="メイリオ" panose="020B0604030504040204" pitchFamily="50" charset="-128"/>
                <a:ea typeface="メイリオ" panose="020B0604030504040204" pitchFamily="50" charset="-128"/>
              </a:rPr>
              <a:t>全国の医療機関（約</a:t>
            </a:r>
            <a:r>
              <a:rPr lang="en-US" altLang="ja-JP" sz="1363" u="sng" dirty="0">
                <a:solidFill>
                  <a:prstClr val="black"/>
                </a:solidFill>
                <a:latin typeface="メイリオ" panose="020B0604030504040204" pitchFamily="50" charset="-128"/>
                <a:ea typeface="メイリオ" panose="020B0604030504040204" pitchFamily="50" charset="-128"/>
              </a:rPr>
              <a:t>8,000</a:t>
            </a:r>
            <a:r>
              <a:rPr lang="ja-JP" altLang="en-US" sz="1363" u="sng" dirty="0">
                <a:solidFill>
                  <a:prstClr val="black"/>
                </a:solidFill>
                <a:latin typeface="メイリオ" panose="020B0604030504040204" pitchFamily="50" charset="-128"/>
                <a:ea typeface="メイリオ" panose="020B0604030504040204" pitchFamily="50" charset="-128"/>
              </a:rPr>
              <a:t>病院）から、</a:t>
            </a:r>
            <a:r>
              <a:rPr lang="ja-JP" altLang="en-US" sz="1363" b="1" u="sng" dirty="0">
                <a:solidFill>
                  <a:prstClr val="black"/>
                </a:solidFill>
                <a:latin typeface="メイリオ" panose="020B0604030504040204" pitchFamily="50" charset="-128"/>
                <a:ea typeface="メイリオ" panose="020B0604030504040204" pitchFamily="50" charset="-128"/>
              </a:rPr>
              <a:t>病院の稼働状況</a:t>
            </a:r>
            <a:r>
              <a:rPr lang="ja-JP" altLang="en-US" sz="1363" u="sng" dirty="0">
                <a:solidFill>
                  <a:prstClr val="black"/>
                </a:solidFill>
                <a:latin typeface="メイリオ" panose="020B0604030504040204" pitchFamily="50" charset="-128"/>
                <a:ea typeface="メイリオ" panose="020B0604030504040204" pitchFamily="50" charset="-128"/>
              </a:rPr>
              <a:t>、</a:t>
            </a:r>
            <a:r>
              <a:rPr lang="ja-JP" altLang="en-US" sz="1363" b="1" u="sng" dirty="0">
                <a:solidFill>
                  <a:prstClr val="black"/>
                </a:solidFill>
                <a:latin typeface="メイリオ" panose="020B0604030504040204" pitchFamily="50" charset="-128"/>
                <a:ea typeface="メイリオ" panose="020B0604030504040204" pitchFamily="50" charset="-128"/>
              </a:rPr>
              <a:t>病床や医療スタッフ</a:t>
            </a:r>
            <a:r>
              <a:rPr lang="ja-JP" altLang="en-US" sz="1363" u="sng" dirty="0">
                <a:solidFill>
                  <a:prstClr val="black"/>
                </a:solidFill>
                <a:latin typeface="メイリオ" panose="020B0604030504040204" pitchFamily="50" charset="-128"/>
                <a:ea typeface="メイリオ" panose="020B0604030504040204" pitchFamily="50" charset="-128"/>
              </a:rPr>
              <a:t>の状況、</a:t>
            </a:r>
            <a:endParaRPr lang="en-US" altLang="ja-JP" sz="1363" u="sng" dirty="0">
              <a:solidFill>
                <a:prstClr val="black"/>
              </a:solidFill>
              <a:latin typeface="メイリオ" panose="020B0604030504040204" pitchFamily="50" charset="-128"/>
              <a:ea typeface="メイリオ" panose="020B0604030504040204" pitchFamily="50" charset="-128"/>
            </a:endParaRPr>
          </a:p>
          <a:p>
            <a:pPr marL="153380" indent="-389586" algn="ctr" defTabSz="779173"/>
            <a:r>
              <a:rPr lang="ja-JP" altLang="en-US" sz="1363" b="1" u="sng" dirty="0">
                <a:solidFill>
                  <a:prstClr val="black"/>
                </a:solidFill>
                <a:latin typeface="メイリオ" panose="020B0604030504040204" pitchFamily="50" charset="-128"/>
                <a:ea typeface="メイリオ" panose="020B0604030504040204" pitchFamily="50" charset="-128"/>
              </a:rPr>
              <a:t>医療機器（人工呼吸器等）や医療資材（マスクや防護服等）</a:t>
            </a:r>
            <a:r>
              <a:rPr lang="ja-JP" altLang="en-US" sz="1363" u="sng" dirty="0">
                <a:solidFill>
                  <a:prstClr val="black"/>
                </a:solidFill>
                <a:latin typeface="メイリオ" panose="020B0604030504040204" pitchFamily="50" charset="-128"/>
                <a:ea typeface="メイリオ" panose="020B0604030504040204" pitchFamily="50" charset="-128"/>
              </a:rPr>
              <a:t>の確保状況等を一元的に把握・支援</a:t>
            </a:r>
            <a:endParaRPr lang="en-US" altLang="ja-JP" sz="1363" u="sng" dirty="0">
              <a:solidFill>
                <a:prstClr val="black"/>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1805576" y="2195974"/>
            <a:ext cx="2550698" cy="328423"/>
          </a:xfrm>
          <a:prstGeom prst="rect">
            <a:avLst/>
          </a:prstGeom>
        </p:spPr>
        <p:txBody>
          <a:bodyPr wrap="none">
            <a:spAutoFit/>
          </a:bodyPr>
          <a:lstStyle/>
          <a:p>
            <a:pPr defTabSz="779173"/>
            <a:r>
              <a:rPr lang="ja-JP" altLang="en-US" sz="1534" b="1" u="sng" dirty="0">
                <a:solidFill>
                  <a:srgbClr val="FF0000"/>
                </a:solidFill>
                <a:latin typeface="メイリオ" panose="020B0604030504040204" pitchFamily="50" charset="-128"/>
                <a:ea typeface="メイリオ" panose="020B0604030504040204" pitchFamily="50" charset="-128"/>
              </a:rPr>
              <a:t>必要な医療提供体制を確保</a:t>
            </a:r>
            <a:endParaRPr lang="ja-JP" altLang="en-US" sz="1534" dirty="0">
              <a:solidFill>
                <a:prstClr val="black"/>
              </a:solidFill>
              <a:latin typeface="Calibri"/>
              <a:ea typeface="ＭＳ Ｐゴシック" panose="020B0600070205080204" pitchFamily="50" charset="-128"/>
            </a:endParaRPr>
          </a:p>
        </p:txBody>
      </p:sp>
      <p:graphicFrame>
        <p:nvGraphicFramePr>
          <p:cNvPr id="9" name="オブジェクト 8"/>
          <p:cNvGraphicFramePr>
            <a:graphicFrameLocks noChangeAspect="1"/>
          </p:cNvGraphicFramePr>
          <p:nvPr>
            <p:extLst/>
          </p:nvPr>
        </p:nvGraphicFramePr>
        <p:xfrm>
          <a:off x="564581" y="5557057"/>
          <a:ext cx="4229268" cy="752424"/>
        </p:xfrm>
        <a:graphic>
          <a:graphicData uri="http://schemas.openxmlformats.org/presentationml/2006/ole">
            <mc:AlternateContent xmlns:mc="http://schemas.openxmlformats.org/markup-compatibility/2006">
              <mc:Choice xmlns:v="urn:schemas-microsoft-com:vml" Requires="v">
                <p:oleObj spid="_x0000_s5141" name="ワークシート" r:id="rId4" imgW="7002695" imgH="1516304" progId="Excel.Sheet.12">
                  <p:embed/>
                </p:oleObj>
              </mc:Choice>
              <mc:Fallback>
                <p:oleObj name="ワークシート" r:id="rId4" imgW="7002695" imgH="1516304" progId="Excel.Sheet.12">
                  <p:embed/>
                  <p:pic>
                    <p:nvPicPr>
                      <p:cNvPr id="9" name="オブジェクト 8"/>
                      <p:cNvPicPr/>
                      <p:nvPr/>
                    </p:nvPicPr>
                    <p:blipFill>
                      <a:blip r:embed="rId5"/>
                      <a:stretch>
                        <a:fillRect/>
                      </a:stretch>
                    </p:blipFill>
                    <p:spPr>
                      <a:xfrm>
                        <a:off x="564581" y="5557057"/>
                        <a:ext cx="4229268" cy="752424"/>
                      </a:xfrm>
                      <a:prstGeom prst="rect">
                        <a:avLst/>
                      </a:prstGeom>
                    </p:spPr>
                  </p:pic>
                </p:oleObj>
              </mc:Fallback>
            </mc:AlternateContent>
          </a:graphicData>
        </a:graphic>
      </p:graphicFrame>
      <p:sp>
        <p:nvSpPr>
          <p:cNvPr id="36" name="テキスト ボックス 35"/>
          <p:cNvSpPr txBox="1"/>
          <p:nvPr/>
        </p:nvSpPr>
        <p:spPr>
          <a:xfrm>
            <a:off x="4780822" y="5274843"/>
            <a:ext cx="1633422" cy="275909"/>
          </a:xfrm>
          <a:prstGeom prst="rect">
            <a:avLst/>
          </a:prstGeom>
          <a:noFill/>
        </p:spPr>
        <p:txBody>
          <a:bodyPr wrap="square" rtlCol="0">
            <a:spAutoFit/>
          </a:bodyPr>
          <a:lstStyle/>
          <a:p>
            <a:pPr defTabSz="779173"/>
            <a:r>
              <a:rPr lang="en-US" altLang="ja-JP" sz="1193" dirty="0">
                <a:solidFill>
                  <a:prstClr val="black"/>
                </a:solidFill>
                <a:latin typeface="ＭＳ Ｐゴシック" panose="020B0600070205080204" pitchFamily="50" charset="-128"/>
                <a:ea typeface="ＭＳ Ｐゴシック" panose="020B0600070205080204" pitchFamily="50" charset="-128"/>
              </a:rPr>
              <a:t>【</a:t>
            </a:r>
            <a:r>
              <a:rPr lang="ja-JP" altLang="en-US" sz="1193" dirty="0">
                <a:solidFill>
                  <a:prstClr val="black"/>
                </a:solidFill>
                <a:latin typeface="ＭＳ Ｐゴシック" panose="020B0600070205080204" pitchFamily="50" charset="-128"/>
                <a:ea typeface="ＭＳ Ｐゴシック" panose="020B0600070205080204" pitchFamily="50" charset="-128"/>
              </a:rPr>
              <a:t>政府</a:t>
            </a:r>
            <a:r>
              <a:rPr lang="en-US" altLang="ja-JP" sz="1193" dirty="0">
                <a:solidFill>
                  <a:prstClr val="black"/>
                </a:solidFill>
                <a:latin typeface="ＭＳ Ｐゴシック" panose="020B0600070205080204" pitchFamily="50" charset="-128"/>
                <a:ea typeface="ＭＳ Ｐゴシック" panose="020B0600070205080204" pitchFamily="50" charset="-128"/>
              </a:rPr>
              <a:t>CIO</a:t>
            </a:r>
            <a:r>
              <a:rPr lang="ja-JP" altLang="en-US" sz="1193" dirty="0">
                <a:solidFill>
                  <a:prstClr val="black"/>
                </a:solidFill>
                <a:latin typeface="ＭＳ Ｐゴシック" panose="020B0600070205080204" pitchFamily="50" charset="-128"/>
                <a:ea typeface="ＭＳ Ｐゴシック" panose="020B0600070205080204" pitchFamily="50" charset="-128"/>
              </a:rPr>
              <a:t>ポータル</a:t>
            </a:r>
            <a:r>
              <a:rPr lang="en-US" altLang="ja-JP" sz="1193" dirty="0">
                <a:solidFill>
                  <a:prstClr val="black"/>
                </a:solidFill>
                <a:latin typeface="ＭＳ Ｐゴシック" panose="020B0600070205080204" pitchFamily="50" charset="-128"/>
                <a:ea typeface="ＭＳ Ｐゴシック" panose="020B0600070205080204" pitchFamily="50" charset="-128"/>
              </a:rPr>
              <a:t>】</a:t>
            </a:r>
            <a:endParaRPr lang="ja-JP" altLang="en-US" sz="1193" dirty="0">
              <a:solidFill>
                <a:prstClr val="black"/>
              </a:solidFill>
              <a:latin typeface="ＭＳ Ｐゴシック" panose="020B0600070205080204" pitchFamily="50" charset="-128"/>
              <a:ea typeface="ＭＳ Ｐゴシック" panose="020B0600070205080204" pitchFamily="50" charset="-128"/>
            </a:endParaRPr>
          </a:p>
        </p:txBody>
      </p:sp>
      <p:sp>
        <p:nvSpPr>
          <p:cNvPr id="2" name="正方形/長方形 1"/>
          <p:cNvSpPr/>
          <p:nvPr/>
        </p:nvSpPr>
        <p:spPr>
          <a:xfrm>
            <a:off x="5103753" y="873710"/>
            <a:ext cx="3405407" cy="236540"/>
          </a:xfrm>
          <a:prstGeom prst="rect">
            <a:avLst/>
          </a:prstGeom>
        </p:spPr>
        <p:txBody>
          <a:bodyPr wrap="square">
            <a:spAutoFit/>
          </a:bodyPr>
          <a:lstStyle/>
          <a:p>
            <a:pPr defTabSz="779173"/>
            <a:r>
              <a:rPr lang="ja-JP" altLang="en-US" sz="937" dirty="0">
                <a:solidFill>
                  <a:prstClr val="black"/>
                </a:solidFill>
                <a:latin typeface="Meiryo UI" panose="020B0604030504040204" pitchFamily="50" charset="-128"/>
                <a:ea typeface="Meiryo UI" panose="020B0604030504040204" pitchFamily="50" charset="-128"/>
              </a:rPr>
              <a:t>＊</a:t>
            </a:r>
            <a:r>
              <a:rPr lang="en-US" altLang="ja-JP" sz="937" b="1" u="sng" dirty="0">
                <a:solidFill>
                  <a:prstClr val="black"/>
                </a:solidFill>
                <a:latin typeface="Meiryo UI" panose="020B0604030504040204" pitchFamily="50" charset="-128"/>
                <a:ea typeface="Meiryo UI" panose="020B0604030504040204" pitchFamily="50" charset="-128"/>
              </a:rPr>
              <a:t>G</a:t>
            </a:r>
            <a:r>
              <a:rPr lang="en-US" altLang="ja-JP" sz="937" dirty="0">
                <a:solidFill>
                  <a:prstClr val="black"/>
                </a:solidFill>
                <a:latin typeface="Meiryo UI" panose="020B0604030504040204" pitchFamily="50" charset="-128"/>
                <a:ea typeface="Meiryo UI" panose="020B0604030504040204" pitchFamily="50" charset="-128"/>
              </a:rPr>
              <a:t>athering </a:t>
            </a:r>
            <a:r>
              <a:rPr lang="en-US" altLang="ja-JP" sz="937" b="1" u="sng" dirty="0">
                <a:solidFill>
                  <a:prstClr val="black"/>
                </a:solidFill>
                <a:latin typeface="Meiryo UI" panose="020B0604030504040204" pitchFamily="50" charset="-128"/>
                <a:ea typeface="Meiryo UI" panose="020B0604030504040204" pitchFamily="50" charset="-128"/>
              </a:rPr>
              <a:t>M</a:t>
            </a:r>
            <a:r>
              <a:rPr lang="en-US" altLang="ja-JP" sz="937" dirty="0">
                <a:solidFill>
                  <a:prstClr val="black"/>
                </a:solidFill>
                <a:latin typeface="Meiryo UI" panose="020B0604030504040204" pitchFamily="50" charset="-128"/>
                <a:ea typeface="Meiryo UI" panose="020B0604030504040204" pitchFamily="50" charset="-128"/>
              </a:rPr>
              <a:t>edical </a:t>
            </a:r>
            <a:r>
              <a:rPr lang="en-US" altLang="ja-JP" sz="937" b="1" u="sng" dirty="0">
                <a:solidFill>
                  <a:prstClr val="black"/>
                </a:solidFill>
                <a:latin typeface="Meiryo UI" panose="020B0604030504040204" pitchFamily="50" charset="-128"/>
                <a:ea typeface="Meiryo UI" panose="020B0604030504040204" pitchFamily="50" charset="-128"/>
              </a:rPr>
              <a:t>I</a:t>
            </a:r>
            <a:r>
              <a:rPr lang="en-US" altLang="ja-JP" sz="937" dirty="0">
                <a:solidFill>
                  <a:prstClr val="black"/>
                </a:solidFill>
                <a:latin typeface="Meiryo UI" panose="020B0604030504040204" pitchFamily="50" charset="-128"/>
                <a:ea typeface="Meiryo UI" panose="020B0604030504040204" pitchFamily="50" charset="-128"/>
              </a:rPr>
              <a:t>nformation </a:t>
            </a:r>
            <a:r>
              <a:rPr lang="en-US" altLang="ja-JP" sz="937" b="1" u="sng" dirty="0">
                <a:solidFill>
                  <a:prstClr val="black"/>
                </a:solidFill>
                <a:latin typeface="Meiryo UI" panose="020B0604030504040204" pitchFamily="50" charset="-128"/>
                <a:ea typeface="Meiryo UI" panose="020B0604030504040204" pitchFamily="50" charset="-128"/>
              </a:rPr>
              <a:t>S</a:t>
            </a:r>
            <a:r>
              <a:rPr lang="en-US" altLang="ja-JP" sz="937" dirty="0">
                <a:solidFill>
                  <a:prstClr val="black"/>
                </a:solidFill>
                <a:latin typeface="Meiryo UI" panose="020B0604030504040204" pitchFamily="50" charset="-128"/>
                <a:ea typeface="Meiryo UI" panose="020B0604030504040204" pitchFamily="50" charset="-128"/>
              </a:rPr>
              <a:t>ystem on COVID-19</a:t>
            </a:r>
            <a:endParaRPr lang="ja-JP" altLang="en-US" sz="937" dirty="0">
              <a:solidFill>
                <a:prstClr val="black"/>
              </a:solidFill>
              <a:latin typeface="Calibri"/>
              <a:ea typeface="ＭＳ Ｐゴシック" panose="020B0600070205080204" pitchFamily="50" charset="-128"/>
            </a:endParaRPr>
          </a:p>
        </p:txBody>
      </p:sp>
      <p:sp>
        <p:nvSpPr>
          <p:cNvPr id="35" name="スライド番号プレースホルダー 4"/>
          <p:cNvSpPr>
            <a:spLocks noGrp="1"/>
          </p:cNvSpPr>
          <p:nvPr>
            <p:ph type="sldNum" sz="quarter" idx="12"/>
          </p:nvPr>
        </p:nvSpPr>
        <p:spPr>
          <a:xfrm>
            <a:off x="6765474" y="6154227"/>
            <a:ext cx="2133600" cy="337038"/>
          </a:xfrm>
        </p:spPr>
        <p:txBody>
          <a:bodyPr/>
          <a:lstStyle/>
          <a:p>
            <a:fld id="{9E2A29CB-BA86-48A6-80E1-CB8750A963B5}" type="slidenum">
              <a:rPr kumimoji="1" lang="ja-JP" altLang="en-US" sz="1292" b="1">
                <a:solidFill>
                  <a:schemeClr val="tx1"/>
                </a:solidFill>
              </a:rPr>
              <a:t>14</a:t>
            </a:fld>
            <a:endParaRPr kumimoji="1" lang="ja-JP" altLang="en-US" sz="1292" b="1" dirty="0">
              <a:solidFill>
                <a:schemeClr val="tx1"/>
              </a:solidFill>
            </a:endParaRPr>
          </a:p>
        </p:txBody>
      </p:sp>
    </p:spTree>
    <p:extLst>
      <p:ext uri="{BB962C8B-B14F-4D97-AF65-F5344CB8AC3E}">
        <p14:creationId xmlns:p14="http://schemas.microsoft.com/office/powerpoint/2010/main" val="1077874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96637" y="859216"/>
            <a:ext cx="8213622" cy="1826003"/>
          </a:xfrm>
          <a:prstGeom prst="roundRect">
            <a:avLst>
              <a:gd name="adj" fmla="val 56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 name="テキスト ボックス 2"/>
          <p:cNvSpPr txBox="1"/>
          <p:nvPr/>
        </p:nvSpPr>
        <p:spPr>
          <a:xfrm>
            <a:off x="382829" y="728627"/>
            <a:ext cx="5092036" cy="2003112"/>
          </a:xfrm>
          <a:prstGeom prst="rect">
            <a:avLst/>
          </a:prstGeom>
          <a:noFill/>
        </p:spPr>
        <p:txBody>
          <a:bodyPr wrap="square" lIns="33231" rIns="33231" rtlCol="0">
            <a:spAutoFit/>
          </a:bodyPr>
          <a:lstStyle/>
          <a:p>
            <a:pPr marL="334116" lvl="1" indent="-134819"/>
            <a:endParaRPr lang="en-US" altLang="ja-JP" sz="969" dirty="0">
              <a:latin typeface="+mj-ea"/>
              <a:ea typeface="+mj-ea"/>
            </a:endParaRPr>
          </a:p>
          <a:p>
            <a:pPr marL="334116" lvl="1" indent="-134819"/>
            <a:r>
              <a:rPr lang="ja-JP" altLang="en-US" sz="1477" dirty="0">
                <a:latin typeface="+mj-ea"/>
                <a:ea typeface="+mj-ea"/>
              </a:rPr>
              <a:t>○新型コロナウイルス感染者等の情報（症状、行動歴等）を</a:t>
            </a:r>
            <a:endParaRPr lang="en-US" altLang="ja-JP" sz="1477" dirty="0">
              <a:latin typeface="+mj-ea"/>
              <a:ea typeface="+mj-ea"/>
            </a:endParaRPr>
          </a:p>
          <a:p>
            <a:pPr marL="334116" lvl="1" indent="-134819"/>
            <a:r>
              <a:rPr lang="ja-JP" altLang="en-US" sz="1477" b="1" dirty="0">
                <a:latin typeface="+mj-ea"/>
                <a:ea typeface="+mj-ea"/>
              </a:rPr>
              <a:t>　　</a:t>
            </a:r>
            <a:r>
              <a:rPr lang="ja-JP" altLang="en-US" sz="1477" b="1" u="sng" dirty="0">
                <a:latin typeface="+mj-ea"/>
                <a:ea typeface="+mj-ea"/>
              </a:rPr>
              <a:t>電子的に入力</a:t>
            </a:r>
            <a:r>
              <a:rPr lang="ja-JP" altLang="en-US" sz="1477" dirty="0">
                <a:latin typeface="+mj-ea"/>
                <a:ea typeface="+mj-ea"/>
              </a:rPr>
              <a:t>、</a:t>
            </a:r>
            <a:r>
              <a:rPr lang="ja-JP" altLang="en-US" sz="1477" b="1" u="sng" dirty="0">
                <a:latin typeface="+mj-ea"/>
                <a:ea typeface="+mj-ea"/>
              </a:rPr>
              <a:t>一元的に管理</a:t>
            </a:r>
            <a:r>
              <a:rPr lang="ja-JP" altLang="en-US" sz="1477" dirty="0">
                <a:latin typeface="+mj-ea"/>
                <a:ea typeface="+mj-ea"/>
              </a:rPr>
              <a:t>、</a:t>
            </a:r>
            <a:r>
              <a:rPr lang="ja-JP" altLang="en-US" sz="1477" b="1" u="sng" dirty="0">
                <a:latin typeface="+mj-ea"/>
                <a:ea typeface="+mj-ea"/>
              </a:rPr>
              <a:t>関係者間で共有！</a:t>
            </a:r>
            <a:endParaRPr lang="en-US" altLang="ja-JP" sz="1477" b="1" dirty="0">
              <a:latin typeface="+mj-ea"/>
              <a:ea typeface="+mj-ea"/>
            </a:endParaRPr>
          </a:p>
          <a:p>
            <a:pPr marL="334116" lvl="1" indent="-134819"/>
            <a:r>
              <a:rPr lang="ja-JP" altLang="en-US" sz="1477" b="1" dirty="0">
                <a:latin typeface="+mj-ea"/>
              </a:rPr>
              <a:t>　</a:t>
            </a:r>
            <a:r>
              <a:rPr lang="ja-JP" altLang="en-US" sz="1477" b="1" u="sng" dirty="0">
                <a:latin typeface="+mj-ea"/>
              </a:rPr>
              <a:t>◆現場の保健所職員等の作業をＩＴ化・ワンスオンリー化</a:t>
            </a:r>
            <a:endParaRPr lang="en-US" altLang="ja-JP" sz="1477" b="1" u="sng" dirty="0">
              <a:latin typeface="+mj-ea"/>
            </a:endParaRPr>
          </a:p>
          <a:p>
            <a:pPr marL="334116" lvl="1" indent="-134819"/>
            <a:r>
              <a:rPr lang="ja-JP" altLang="en-US" sz="1108" dirty="0">
                <a:latin typeface="+mj-ea"/>
              </a:rPr>
              <a:t>　　　</a:t>
            </a:r>
            <a:r>
              <a:rPr lang="ja-JP" altLang="en-US" sz="1108" u="sng" dirty="0">
                <a:latin typeface="+mj-ea"/>
              </a:rPr>
              <a:t>（一度入力した情報を別途報告等する必要がなくなる。）</a:t>
            </a:r>
            <a:endParaRPr lang="en-US" altLang="ja-JP" sz="1108" u="sng" dirty="0">
              <a:latin typeface="+mj-ea"/>
            </a:endParaRPr>
          </a:p>
          <a:p>
            <a:pPr marL="334116" lvl="1" indent="-134819"/>
            <a:r>
              <a:rPr lang="ja-JP" altLang="en-US" sz="1477" b="1" dirty="0">
                <a:latin typeface="+mj-ea"/>
              </a:rPr>
              <a:t>　</a:t>
            </a:r>
            <a:r>
              <a:rPr lang="ja-JP" altLang="en-US" sz="1477" b="1" u="sng" dirty="0">
                <a:latin typeface="+mj-ea"/>
              </a:rPr>
              <a:t>◆スマホ等を通じて患者が健康情報を入力</a:t>
            </a:r>
            <a:endParaRPr lang="en-US" altLang="ja-JP" sz="1477" b="1" u="sng" dirty="0">
              <a:latin typeface="+mj-ea"/>
            </a:endParaRPr>
          </a:p>
          <a:p>
            <a:pPr marL="334116" lvl="1" indent="-134819"/>
            <a:r>
              <a:rPr lang="ja-JP" altLang="en-US" sz="1477" b="1" dirty="0">
                <a:latin typeface="+mj-ea"/>
                <a:ea typeface="+mj-ea"/>
              </a:rPr>
              <a:t>　</a:t>
            </a:r>
            <a:r>
              <a:rPr lang="ja-JP" altLang="en-US" sz="1477" b="1" u="sng" dirty="0">
                <a:latin typeface="+mj-ea"/>
                <a:ea typeface="+mj-ea"/>
              </a:rPr>
              <a:t>◆感染者等の状態変化を迅速に把握・対応</a:t>
            </a:r>
            <a:endParaRPr lang="en-US" altLang="ja-JP" sz="1477" b="1" u="sng" dirty="0">
              <a:latin typeface="+mj-ea"/>
              <a:ea typeface="+mj-ea"/>
            </a:endParaRPr>
          </a:p>
        </p:txBody>
      </p:sp>
      <p:sp>
        <p:nvSpPr>
          <p:cNvPr id="2" name="正方形/長方形 1"/>
          <p:cNvSpPr/>
          <p:nvPr/>
        </p:nvSpPr>
        <p:spPr>
          <a:xfrm>
            <a:off x="351693" y="263769"/>
            <a:ext cx="8440615" cy="3655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tIns="33231" bIns="0" rtlCol="0" anchor="ctr"/>
          <a:lstStyle/>
          <a:p>
            <a:pPr algn="ctr"/>
            <a:r>
              <a:rPr lang="ja-JP" altLang="en-US" sz="1662" b="1" dirty="0">
                <a:latin typeface="游ゴシック" panose="020B0400000000000000" pitchFamily="50" charset="-128"/>
                <a:ea typeface="游ゴシック" panose="020B0400000000000000" pitchFamily="50" charset="-128"/>
              </a:rPr>
              <a:t>新型コロナウイルス感染者等情報把握・管理支援システム（</a:t>
            </a:r>
            <a:r>
              <a:rPr lang="en-US" altLang="ja-JP" sz="1662" b="1">
                <a:latin typeface="游ゴシック" panose="020B0400000000000000" pitchFamily="50" charset="-128"/>
                <a:ea typeface="游ゴシック" panose="020B0400000000000000" pitchFamily="50" charset="-128"/>
              </a:rPr>
              <a:t>HER-SYS</a:t>
            </a:r>
            <a:r>
              <a:rPr lang="en-US" altLang="ja-JP" sz="1662" b="1" dirty="0">
                <a:latin typeface="游ゴシック" panose="020B0400000000000000" pitchFamily="50" charset="-128"/>
                <a:ea typeface="游ゴシック" panose="020B0400000000000000" pitchFamily="50" charset="-128"/>
              </a:rPr>
              <a:t>*</a:t>
            </a:r>
            <a:r>
              <a:rPr lang="ja-JP" altLang="en-US" sz="1662" b="1" dirty="0">
                <a:latin typeface="游ゴシック" panose="020B0400000000000000" pitchFamily="50" charset="-128"/>
                <a:ea typeface="游ゴシック" panose="020B0400000000000000" pitchFamily="50" charset="-128"/>
              </a:rPr>
              <a:t>）について</a:t>
            </a:r>
            <a:endParaRPr lang="en-US" altLang="ja-JP" sz="1662" b="1"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144607" y="2644125"/>
            <a:ext cx="3156805" cy="348109"/>
          </a:xfrm>
          <a:prstGeom prst="rect">
            <a:avLst/>
          </a:prstGeom>
        </p:spPr>
        <p:txBody>
          <a:bodyPr wrap="square" lIns="33231" rIns="33231">
            <a:spAutoFit/>
          </a:bodyPr>
          <a:lstStyle/>
          <a:p>
            <a:r>
              <a:rPr lang="en-US" altLang="ja-JP" sz="1662" b="1" dirty="0">
                <a:latin typeface="游ゴシック" panose="020B0400000000000000" pitchFamily="50" charset="-128"/>
                <a:ea typeface="游ゴシック" panose="020B0400000000000000" pitchFamily="50" charset="-128"/>
              </a:rPr>
              <a:t>【</a:t>
            </a:r>
            <a:r>
              <a:rPr lang="ja-JP" altLang="en-US" sz="1662" b="1" dirty="0">
                <a:latin typeface="游ゴシック" panose="020B0400000000000000" pitchFamily="50" charset="-128"/>
                <a:ea typeface="游ゴシック" panose="020B0400000000000000" pitchFamily="50" charset="-128"/>
              </a:rPr>
              <a:t>新システム導入のメリット</a:t>
            </a:r>
            <a:r>
              <a:rPr lang="en-US" altLang="ja-JP" sz="1662" b="1" dirty="0">
                <a:latin typeface="游ゴシック" panose="020B0400000000000000" pitchFamily="50" charset="-128"/>
                <a:ea typeface="游ゴシック" panose="020B0400000000000000" pitchFamily="50" charset="-128"/>
              </a:rPr>
              <a:t>】</a:t>
            </a:r>
          </a:p>
        </p:txBody>
      </p:sp>
      <p:sp>
        <p:nvSpPr>
          <p:cNvPr id="5" name="正方形/長方形 4"/>
          <p:cNvSpPr/>
          <p:nvPr/>
        </p:nvSpPr>
        <p:spPr>
          <a:xfrm>
            <a:off x="495734" y="5778716"/>
            <a:ext cx="2757991" cy="348109"/>
          </a:xfrm>
          <a:prstGeom prst="rect">
            <a:avLst/>
          </a:prstGeom>
        </p:spPr>
        <p:txBody>
          <a:bodyPr wrap="square" lIns="33231" rIns="33231">
            <a:spAutoFit/>
          </a:bodyPr>
          <a:lstStyle/>
          <a:p>
            <a:r>
              <a:rPr lang="en-US" altLang="ja-JP" sz="1662" b="1" dirty="0">
                <a:latin typeface="游ゴシック" panose="020B0400000000000000" pitchFamily="50" charset="-128"/>
                <a:ea typeface="游ゴシック" panose="020B0400000000000000" pitchFamily="50" charset="-128"/>
              </a:rPr>
              <a:t>【</a:t>
            </a:r>
            <a:r>
              <a:rPr lang="ja-JP" altLang="en-US" sz="1662" b="1" dirty="0">
                <a:latin typeface="游ゴシック" panose="020B0400000000000000" pitchFamily="50" charset="-128"/>
                <a:ea typeface="游ゴシック" panose="020B0400000000000000" pitchFamily="50" charset="-128"/>
              </a:rPr>
              <a:t>スケジュール</a:t>
            </a:r>
            <a:r>
              <a:rPr lang="en-US" altLang="ja-JP" sz="1662" b="1" dirty="0">
                <a:latin typeface="游ゴシック" panose="020B0400000000000000" pitchFamily="50" charset="-128"/>
                <a:ea typeface="游ゴシック" panose="020B0400000000000000" pitchFamily="50" charset="-128"/>
              </a:rPr>
              <a:t>】</a:t>
            </a:r>
          </a:p>
        </p:txBody>
      </p:sp>
      <p:sp>
        <p:nvSpPr>
          <p:cNvPr id="13" name="角丸四角形 12"/>
          <p:cNvSpPr/>
          <p:nvPr/>
        </p:nvSpPr>
        <p:spPr>
          <a:xfrm>
            <a:off x="1594847" y="3751978"/>
            <a:ext cx="7304227" cy="602228"/>
          </a:xfrm>
          <a:prstGeom prst="roundRect">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4" name="角丸四角形 13"/>
          <p:cNvSpPr/>
          <p:nvPr/>
        </p:nvSpPr>
        <p:spPr>
          <a:xfrm>
            <a:off x="1515227" y="4461911"/>
            <a:ext cx="7383847" cy="1296354"/>
          </a:xfrm>
          <a:prstGeom prst="roundRect">
            <a:avLst>
              <a:gd name="adj" fmla="val 9205"/>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5" name="角丸四角形 14"/>
          <p:cNvSpPr/>
          <p:nvPr/>
        </p:nvSpPr>
        <p:spPr>
          <a:xfrm>
            <a:off x="1564172" y="3026828"/>
            <a:ext cx="7334901" cy="640624"/>
          </a:xfrm>
          <a:prstGeom prst="roundRect">
            <a:avLst>
              <a:gd name="adj" fmla="val 11340"/>
            </a:avLst>
          </a:prstGeom>
          <a:solidFill>
            <a:srgbClr val="D0E3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7" name="楕円 16"/>
          <p:cNvSpPr/>
          <p:nvPr/>
        </p:nvSpPr>
        <p:spPr>
          <a:xfrm>
            <a:off x="706178" y="2979610"/>
            <a:ext cx="1273534" cy="748756"/>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22" name="テキスト ボックス 21"/>
          <p:cNvSpPr txBox="1"/>
          <p:nvPr/>
        </p:nvSpPr>
        <p:spPr>
          <a:xfrm>
            <a:off x="1973234" y="3778427"/>
            <a:ext cx="2449298" cy="554065"/>
          </a:xfrm>
          <a:prstGeom prst="rect">
            <a:avLst/>
          </a:prstGeom>
          <a:noFill/>
        </p:spPr>
        <p:txBody>
          <a:bodyPr wrap="square" rtlCol="0">
            <a:spAutoFit/>
          </a:bodyPr>
          <a:lstStyle/>
          <a:p>
            <a:r>
              <a:rPr lang="en-US" altLang="ja-JP" sz="1477" b="1" dirty="0">
                <a:latin typeface="+mj-ea"/>
                <a:ea typeface="+mj-ea"/>
              </a:rPr>
              <a:t>【</a:t>
            </a:r>
            <a:r>
              <a:rPr lang="ja-JP" altLang="en-US" sz="1477" b="1" dirty="0">
                <a:latin typeface="+mj-ea"/>
                <a:ea typeface="+mj-ea"/>
              </a:rPr>
              <a:t>発生届</a:t>
            </a:r>
            <a:r>
              <a:rPr lang="en-US" altLang="ja-JP" sz="1477" b="1" dirty="0">
                <a:latin typeface="+mj-ea"/>
                <a:ea typeface="+mj-ea"/>
              </a:rPr>
              <a:t>】</a:t>
            </a:r>
            <a:r>
              <a:rPr lang="ja-JP" altLang="en-US" sz="1477" b="1" dirty="0">
                <a:latin typeface="+mj-ea"/>
                <a:ea typeface="+mj-ea"/>
              </a:rPr>
              <a:t>手書き、</a:t>
            </a:r>
            <a:r>
              <a:rPr lang="en-US" altLang="ja-JP" sz="1477" b="1" dirty="0">
                <a:latin typeface="+mj-ea"/>
                <a:ea typeface="+mj-ea"/>
              </a:rPr>
              <a:t>FAX</a:t>
            </a:r>
            <a:r>
              <a:rPr lang="ja-JP" altLang="en-US" sz="1477" b="1" dirty="0">
                <a:latin typeface="+mj-ea"/>
                <a:ea typeface="+mj-ea"/>
              </a:rPr>
              <a:t>での届出。</a:t>
            </a:r>
            <a:endParaRPr lang="en-US" altLang="ja-JP" sz="1477" b="1" dirty="0">
              <a:latin typeface="+mj-ea"/>
              <a:ea typeface="+mj-ea"/>
            </a:endParaRPr>
          </a:p>
        </p:txBody>
      </p:sp>
      <p:sp>
        <p:nvSpPr>
          <p:cNvPr id="23" name="テキスト ボックス 22"/>
          <p:cNvSpPr txBox="1"/>
          <p:nvPr/>
        </p:nvSpPr>
        <p:spPr>
          <a:xfrm>
            <a:off x="4925217" y="4518947"/>
            <a:ext cx="3973857" cy="1228863"/>
          </a:xfrm>
          <a:prstGeom prst="rect">
            <a:avLst/>
          </a:prstGeom>
          <a:noFill/>
        </p:spPr>
        <p:txBody>
          <a:bodyPr wrap="square" rtlCol="0">
            <a:spAutoFit/>
          </a:bodyPr>
          <a:lstStyle/>
          <a:p>
            <a:r>
              <a:rPr lang="ja-JP" altLang="en-US" sz="1477" b="1" dirty="0"/>
              <a:t>⇒ 患者本人や医療機関、保健所等が入力し</a:t>
            </a:r>
            <a:endParaRPr lang="en-US" altLang="ja-JP" sz="1477" b="1" dirty="0"/>
          </a:p>
          <a:p>
            <a:r>
              <a:rPr lang="ja-JP" altLang="en-US" sz="1477" b="1" dirty="0"/>
              <a:t>　　た患者情報が迅速に集計され、</a:t>
            </a:r>
            <a:r>
              <a:rPr lang="ja-JP" altLang="en-US" sz="1477" b="1" dirty="0" smtClean="0"/>
              <a:t>都道府県</a:t>
            </a:r>
            <a:r>
              <a:rPr lang="ja-JP" altLang="en-US" sz="1477" b="1" dirty="0"/>
              <a:t>、</a:t>
            </a:r>
            <a:endParaRPr lang="en-US" altLang="ja-JP" sz="1477" b="1" dirty="0"/>
          </a:p>
          <a:p>
            <a:r>
              <a:rPr lang="ja-JP" altLang="en-US" sz="1477" b="1" dirty="0"/>
              <a:t>　　国まで共有可能に。</a:t>
            </a:r>
            <a:endParaRPr lang="en-US" altLang="ja-JP" sz="1477" b="1" dirty="0"/>
          </a:p>
          <a:p>
            <a:r>
              <a:rPr lang="ja-JP" altLang="en-US" sz="1477" b="1" dirty="0"/>
              <a:t>⇒ 入院調整の迅速化や、クラスター対策の</a:t>
            </a:r>
            <a:endParaRPr lang="en-US" altLang="ja-JP" sz="1477" b="1" dirty="0"/>
          </a:p>
          <a:p>
            <a:r>
              <a:rPr lang="ja-JP" altLang="en-US" sz="1477" b="1" dirty="0"/>
              <a:t>　　効率化が可能に。　</a:t>
            </a:r>
            <a:endParaRPr lang="en-US" altLang="ja-JP" sz="1477" b="1" dirty="0"/>
          </a:p>
        </p:txBody>
      </p:sp>
      <p:sp>
        <p:nvSpPr>
          <p:cNvPr id="26" name="テキスト ボックス 25"/>
          <p:cNvSpPr txBox="1"/>
          <p:nvPr/>
        </p:nvSpPr>
        <p:spPr>
          <a:xfrm>
            <a:off x="1973234" y="3102331"/>
            <a:ext cx="3423066" cy="546945"/>
          </a:xfrm>
          <a:prstGeom prst="rect">
            <a:avLst/>
          </a:prstGeom>
          <a:noFill/>
        </p:spPr>
        <p:txBody>
          <a:bodyPr wrap="square" rtlCol="0">
            <a:spAutoFit/>
          </a:bodyPr>
          <a:lstStyle/>
          <a:p>
            <a:r>
              <a:rPr lang="ja-JP" altLang="en-US" sz="1477" b="1" dirty="0"/>
              <a:t>毎日、電話により健康状態を報告。</a:t>
            </a:r>
            <a:endParaRPr lang="en-US" altLang="ja-JP" sz="1477" b="1" dirty="0"/>
          </a:p>
          <a:p>
            <a:r>
              <a:rPr lang="ja-JP" altLang="en-US" sz="1477" b="1" dirty="0"/>
              <a:t>急変時に気づいてもらえないことも。　</a:t>
            </a:r>
            <a:endParaRPr lang="en-US" altLang="ja-JP" sz="1477" b="1" dirty="0"/>
          </a:p>
        </p:txBody>
      </p:sp>
      <p:sp>
        <p:nvSpPr>
          <p:cNvPr id="31" name="角丸四角形 30"/>
          <p:cNvSpPr/>
          <p:nvPr/>
        </p:nvSpPr>
        <p:spPr>
          <a:xfrm>
            <a:off x="5784754" y="1896145"/>
            <a:ext cx="2862610" cy="307162"/>
          </a:xfrm>
          <a:prstGeom prst="roundRect">
            <a:avLst/>
          </a:prstGeom>
          <a:solidFill>
            <a:srgbClr val="D7E4BD"/>
          </a:solidFill>
          <a:ln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85" dirty="0">
                <a:solidFill>
                  <a:schemeClr val="tx1"/>
                </a:solidFill>
              </a:rPr>
              <a:t>的確な対策立案のサポート</a:t>
            </a:r>
          </a:p>
        </p:txBody>
      </p:sp>
      <p:sp>
        <p:nvSpPr>
          <p:cNvPr id="21" name="テキスト ボックス 20"/>
          <p:cNvSpPr txBox="1"/>
          <p:nvPr/>
        </p:nvSpPr>
        <p:spPr>
          <a:xfrm>
            <a:off x="725808" y="2982324"/>
            <a:ext cx="1273534" cy="774251"/>
          </a:xfrm>
          <a:prstGeom prst="rect">
            <a:avLst/>
          </a:prstGeom>
          <a:noFill/>
        </p:spPr>
        <p:txBody>
          <a:bodyPr wrap="square" rtlCol="0">
            <a:spAutoFit/>
          </a:bodyPr>
          <a:lstStyle/>
          <a:p>
            <a:pPr algn="ctr"/>
            <a:r>
              <a:rPr lang="ja-JP" altLang="en-US" sz="1477" b="1" dirty="0">
                <a:solidFill>
                  <a:schemeClr val="bg1"/>
                </a:solidFill>
              </a:rPr>
              <a:t> 感染者・</a:t>
            </a:r>
            <a:endParaRPr lang="en-US" altLang="ja-JP" sz="1477" b="1" dirty="0">
              <a:solidFill>
                <a:schemeClr val="bg1"/>
              </a:solidFill>
            </a:endParaRPr>
          </a:p>
          <a:p>
            <a:pPr algn="ctr"/>
            <a:r>
              <a:rPr lang="ja-JP" altLang="en-US" sz="1477" b="1" dirty="0">
                <a:solidFill>
                  <a:schemeClr val="bg1"/>
                </a:solidFill>
              </a:rPr>
              <a:t>濃厚接触者</a:t>
            </a:r>
            <a:endParaRPr lang="en-US" altLang="ja-JP" sz="1477" b="1" dirty="0">
              <a:solidFill>
                <a:schemeClr val="bg1"/>
              </a:solidFill>
            </a:endParaRPr>
          </a:p>
          <a:p>
            <a:pPr algn="ctr"/>
            <a:r>
              <a:rPr lang="en-US" altLang="ja-JP" sz="1477" b="1" dirty="0">
                <a:solidFill>
                  <a:schemeClr val="bg1"/>
                </a:solidFill>
              </a:rPr>
              <a:t>【</a:t>
            </a:r>
            <a:r>
              <a:rPr lang="ja-JP" altLang="en-US" sz="1477" b="1" dirty="0">
                <a:solidFill>
                  <a:schemeClr val="bg1"/>
                </a:solidFill>
              </a:rPr>
              <a:t>国民</a:t>
            </a:r>
            <a:r>
              <a:rPr lang="en-US" altLang="ja-JP" sz="1477" b="1" dirty="0">
                <a:solidFill>
                  <a:schemeClr val="bg1"/>
                </a:solidFill>
              </a:rPr>
              <a:t>】</a:t>
            </a:r>
            <a:endParaRPr lang="ja-JP" altLang="en-US" sz="1477" b="1" dirty="0">
              <a:solidFill>
                <a:schemeClr val="bg1"/>
              </a:solidFill>
            </a:endParaRPr>
          </a:p>
        </p:txBody>
      </p:sp>
      <p:sp>
        <p:nvSpPr>
          <p:cNvPr id="28" name="角丸四角形 27"/>
          <p:cNvSpPr/>
          <p:nvPr/>
        </p:nvSpPr>
        <p:spPr>
          <a:xfrm>
            <a:off x="5777819" y="1128874"/>
            <a:ext cx="2869543" cy="307163"/>
          </a:xfrm>
          <a:prstGeom prst="roundRect">
            <a:avLst/>
          </a:prstGeom>
          <a:solidFill>
            <a:schemeClr val="accent3">
              <a:lumMod val="40000"/>
              <a:lumOff val="60000"/>
            </a:schemeClr>
          </a:solidFill>
          <a:ln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85" dirty="0">
                <a:solidFill>
                  <a:schemeClr val="tx1"/>
                </a:solidFill>
              </a:rPr>
              <a:t>感染者等へのサポートの充実・安心</a:t>
            </a:r>
          </a:p>
        </p:txBody>
      </p:sp>
      <p:sp>
        <p:nvSpPr>
          <p:cNvPr id="33" name="楕円 32"/>
          <p:cNvSpPr/>
          <p:nvPr/>
        </p:nvSpPr>
        <p:spPr>
          <a:xfrm>
            <a:off x="666248" y="4638859"/>
            <a:ext cx="1246997" cy="798249"/>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34" name="楕円 33"/>
          <p:cNvSpPr/>
          <p:nvPr/>
        </p:nvSpPr>
        <p:spPr>
          <a:xfrm>
            <a:off x="672662" y="3769995"/>
            <a:ext cx="1246997" cy="651874"/>
          </a:xfrm>
          <a:prstGeom prst="ellipse">
            <a:avLst/>
          </a:prstGeom>
          <a:solidFill>
            <a:srgbClr val="4BAC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9" name="テキスト ボックス 18"/>
          <p:cNvSpPr txBox="1"/>
          <p:nvPr/>
        </p:nvSpPr>
        <p:spPr>
          <a:xfrm>
            <a:off x="645483" y="3913032"/>
            <a:ext cx="1273534" cy="376385"/>
          </a:xfrm>
          <a:prstGeom prst="rect">
            <a:avLst/>
          </a:prstGeom>
          <a:noFill/>
        </p:spPr>
        <p:txBody>
          <a:bodyPr wrap="square" rtlCol="0">
            <a:spAutoFit/>
          </a:bodyPr>
          <a:lstStyle/>
          <a:p>
            <a:pPr algn="ctr"/>
            <a:r>
              <a:rPr lang="ja-JP" altLang="en-US" sz="1846" b="1" dirty="0">
                <a:solidFill>
                  <a:schemeClr val="bg1"/>
                </a:solidFill>
              </a:rPr>
              <a:t>医師等</a:t>
            </a:r>
            <a:endParaRPr lang="en-US" altLang="ja-JP" sz="1846" b="1" dirty="0">
              <a:solidFill>
                <a:schemeClr val="bg1"/>
              </a:solidFill>
            </a:endParaRPr>
          </a:p>
        </p:txBody>
      </p:sp>
      <p:sp>
        <p:nvSpPr>
          <p:cNvPr id="20" name="テキスト ボックス 19"/>
          <p:cNvSpPr txBox="1"/>
          <p:nvPr/>
        </p:nvSpPr>
        <p:spPr>
          <a:xfrm>
            <a:off x="533570" y="4625666"/>
            <a:ext cx="1379674" cy="774251"/>
          </a:xfrm>
          <a:prstGeom prst="rect">
            <a:avLst/>
          </a:prstGeom>
          <a:noFill/>
        </p:spPr>
        <p:txBody>
          <a:bodyPr wrap="square" rtlCol="0">
            <a:spAutoFit/>
          </a:bodyPr>
          <a:lstStyle/>
          <a:p>
            <a:pPr algn="ctr"/>
            <a:r>
              <a:rPr lang="ja-JP" altLang="en-US" sz="1477" b="1" dirty="0">
                <a:solidFill>
                  <a:schemeClr val="bg1"/>
                </a:solidFill>
              </a:rPr>
              <a:t>保健所</a:t>
            </a:r>
            <a:endParaRPr lang="en-US" altLang="ja-JP" sz="1477" b="1" dirty="0">
              <a:solidFill>
                <a:schemeClr val="bg1"/>
              </a:solidFill>
            </a:endParaRPr>
          </a:p>
          <a:p>
            <a:pPr algn="ctr"/>
            <a:r>
              <a:rPr lang="ja-JP" altLang="en-US" sz="1477" b="1" dirty="0">
                <a:solidFill>
                  <a:schemeClr val="bg1"/>
                </a:solidFill>
              </a:rPr>
              <a:t>都道府県・国 </a:t>
            </a:r>
            <a:endParaRPr lang="en-US" altLang="ja-JP" sz="1477" b="1" dirty="0">
              <a:solidFill>
                <a:schemeClr val="bg1"/>
              </a:solidFill>
            </a:endParaRPr>
          </a:p>
          <a:p>
            <a:pPr algn="ctr"/>
            <a:r>
              <a:rPr lang="en-US" altLang="ja-JP" sz="1477" b="1" dirty="0">
                <a:solidFill>
                  <a:schemeClr val="bg1"/>
                </a:solidFill>
              </a:rPr>
              <a:t>【</a:t>
            </a:r>
            <a:r>
              <a:rPr lang="ja-JP" altLang="en-US" sz="1477" b="1" dirty="0">
                <a:solidFill>
                  <a:schemeClr val="bg1"/>
                </a:solidFill>
              </a:rPr>
              <a:t>行政</a:t>
            </a:r>
            <a:r>
              <a:rPr lang="en-US" altLang="ja-JP" sz="1477" b="1" dirty="0">
                <a:solidFill>
                  <a:schemeClr val="bg1"/>
                </a:solidFill>
              </a:rPr>
              <a:t>】</a:t>
            </a:r>
            <a:endParaRPr lang="ja-JP" altLang="en-US" sz="1477" b="1" dirty="0">
              <a:solidFill>
                <a:schemeClr val="bg1"/>
              </a:solidFill>
            </a:endParaRPr>
          </a:p>
        </p:txBody>
      </p:sp>
      <p:sp>
        <p:nvSpPr>
          <p:cNvPr id="7" name="正方形/長方形 6"/>
          <p:cNvSpPr/>
          <p:nvPr/>
        </p:nvSpPr>
        <p:spPr>
          <a:xfrm>
            <a:off x="4299438" y="3814017"/>
            <a:ext cx="4423342" cy="518475"/>
          </a:xfrm>
          <a:prstGeom prst="rect">
            <a:avLst/>
          </a:prstGeom>
        </p:spPr>
        <p:txBody>
          <a:bodyPr wrap="square">
            <a:spAutoFit/>
          </a:bodyPr>
          <a:lstStyle/>
          <a:p>
            <a:r>
              <a:rPr lang="ja-JP" altLang="en-US" sz="1477" b="1" dirty="0"/>
              <a:t>⇒ パソコン・タブレット で入力・報告が可能に。</a:t>
            </a:r>
            <a:endParaRPr lang="en-US" altLang="ja-JP" sz="1477" b="1" dirty="0"/>
          </a:p>
          <a:p>
            <a:r>
              <a:rPr lang="en-US" altLang="ja-JP" sz="1292" b="1" dirty="0"/>
              <a:t>※</a:t>
            </a:r>
            <a:r>
              <a:rPr lang="ja-JP" altLang="en-US" sz="1292" b="1" dirty="0"/>
              <a:t> 保健所がＦＡＸをパソコンに入力する作業も減少。</a:t>
            </a:r>
            <a:endParaRPr lang="en-US" altLang="ja-JP" sz="1477" b="1" dirty="0"/>
          </a:p>
        </p:txBody>
      </p:sp>
      <p:sp>
        <p:nvSpPr>
          <p:cNvPr id="37" name="正方形/長方形 36">
            <a:extLst>
              <a:ext uri="{FF2B5EF4-FFF2-40B4-BE49-F238E27FC236}">
                <a16:creationId xmlns:a16="http://schemas.microsoft.com/office/drawing/2014/main" xmlns="" id="{FF96CE0B-09E5-48A0-AEC8-62FB3AB1BE39}"/>
              </a:ext>
            </a:extLst>
          </p:cNvPr>
          <p:cNvSpPr/>
          <p:nvPr/>
        </p:nvSpPr>
        <p:spPr>
          <a:xfrm>
            <a:off x="4925217" y="3097681"/>
            <a:ext cx="3884530" cy="546945"/>
          </a:xfrm>
          <a:prstGeom prst="rect">
            <a:avLst/>
          </a:prstGeom>
        </p:spPr>
        <p:txBody>
          <a:bodyPr wrap="square">
            <a:spAutoFit/>
          </a:bodyPr>
          <a:lstStyle/>
          <a:p>
            <a:r>
              <a:rPr lang="ja-JP" altLang="en-US" sz="1477" b="1" dirty="0"/>
              <a:t>⇒ スマホ等により、簡単に報告可能に。</a:t>
            </a:r>
            <a:endParaRPr lang="en-US" altLang="ja-JP" sz="1477" b="1" dirty="0"/>
          </a:p>
          <a:p>
            <a:r>
              <a:rPr lang="ja-JP" altLang="en-US" sz="1477" b="1" dirty="0"/>
              <a:t>⇒ きめ細かな安否確認を受けられるように。</a:t>
            </a:r>
            <a:endParaRPr lang="en-US" altLang="ja-JP" sz="1477" b="1" dirty="0"/>
          </a:p>
        </p:txBody>
      </p:sp>
      <p:sp>
        <p:nvSpPr>
          <p:cNvPr id="38" name="テキスト ボックス 37">
            <a:extLst>
              <a:ext uri="{FF2B5EF4-FFF2-40B4-BE49-F238E27FC236}">
                <a16:creationId xmlns:a16="http://schemas.microsoft.com/office/drawing/2014/main" xmlns="" id="{9D3DADA5-CAAC-41C8-B877-CEE222F9673C}"/>
              </a:ext>
            </a:extLst>
          </p:cNvPr>
          <p:cNvSpPr txBox="1"/>
          <p:nvPr/>
        </p:nvSpPr>
        <p:spPr>
          <a:xfrm>
            <a:off x="1973233" y="4518947"/>
            <a:ext cx="3255927" cy="1228863"/>
          </a:xfrm>
          <a:prstGeom prst="rect">
            <a:avLst/>
          </a:prstGeom>
          <a:noFill/>
        </p:spPr>
        <p:txBody>
          <a:bodyPr wrap="square" rtlCol="0">
            <a:spAutoFit/>
          </a:bodyPr>
          <a:lstStyle/>
          <a:p>
            <a:r>
              <a:rPr lang="ja-JP" altLang="en-US" sz="1477" b="1" dirty="0"/>
              <a:t>電話・メール等により、感染者等の</a:t>
            </a:r>
            <a:endParaRPr lang="en-US" altLang="ja-JP" sz="1477" b="1" dirty="0"/>
          </a:p>
          <a:p>
            <a:r>
              <a:rPr lang="ja-JP" altLang="en-US" sz="1477" b="1" dirty="0"/>
              <a:t>情報を報告・共有。</a:t>
            </a:r>
            <a:endParaRPr lang="en-US" altLang="ja-JP" sz="1477" b="1" dirty="0"/>
          </a:p>
          <a:p>
            <a:r>
              <a:rPr lang="ja-JP" altLang="en-US" sz="1477" b="1" dirty="0"/>
              <a:t>保健所、都道府県、国が、それぞれ</a:t>
            </a:r>
            <a:endParaRPr lang="en-US" altLang="ja-JP" sz="1477" b="1" dirty="0"/>
          </a:p>
          <a:p>
            <a:r>
              <a:rPr lang="ja-JP" altLang="en-US" sz="1477" b="1" dirty="0"/>
              <a:t>感染者等の情報を入力・集計。</a:t>
            </a:r>
            <a:endParaRPr lang="en-US" altLang="ja-JP" sz="1477" b="1" dirty="0"/>
          </a:p>
          <a:p>
            <a:r>
              <a:rPr lang="ja-JP" altLang="en-US" sz="1477" b="1" dirty="0"/>
              <a:t>広域的な情報共有が不十分。</a:t>
            </a:r>
            <a:endParaRPr lang="en-US" altLang="ja-JP" sz="1477" b="1" dirty="0"/>
          </a:p>
        </p:txBody>
      </p:sp>
      <p:sp>
        <p:nvSpPr>
          <p:cNvPr id="39" name="角丸四角形 30">
            <a:extLst>
              <a:ext uri="{FF2B5EF4-FFF2-40B4-BE49-F238E27FC236}">
                <a16:creationId xmlns:a16="http://schemas.microsoft.com/office/drawing/2014/main" xmlns="" id="{0C5CE8E9-2F06-4C73-A75A-F5065F3513A2}"/>
              </a:ext>
            </a:extLst>
          </p:cNvPr>
          <p:cNvSpPr/>
          <p:nvPr/>
        </p:nvSpPr>
        <p:spPr>
          <a:xfrm>
            <a:off x="5777819" y="1510422"/>
            <a:ext cx="2869543" cy="307162"/>
          </a:xfrm>
          <a:prstGeom prst="roundRect">
            <a:avLst/>
          </a:prstGeom>
          <a:solidFill>
            <a:srgbClr val="D7E4BD"/>
          </a:solidFill>
          <a:ln cmpd="tri">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85" dirty="0">
                <a:solidFill>
                  <a:schemeClr val="tx1"/>
                </a:solidFill>
              </a:rPr>
              <a:t>保健所・医療機関等の負担軽減</a:t>
            </a:r>
          </a:p>
        </p:txBody>
      </p:sp>
      <p:sp>
        <p:nvSpPr>
          <p:cNvPr id="6" name="テキスト ボックス 5">
            <a:extLst>
              <a:ext uri="{FF2B5EF4-FFF2-40B4-BE49-F238E27FC236}">
                <a16:creationId xmlns:a16="http://schemas.microsoft.com/office/drawing/2014/main" xmlns="" id="{7E59581B-4F0B-45A6-9247-46E9E25E5018}"/>
              </a:ext>
            </a:extLst>
          </p:cNvPr>
          <p:cNvSpPr txBox="1"/>
          <p:nvPr/>
        </p:nvSpPr>
        <p:spPr>
          <a:xfrm>
            <a:off x="5037283" y="1469297"/>
            <a:ext cx="531751" cy="433196"/>
          </a:xfrm>
          <a:prstGeom prst="rect">
            <a:avLst/>
          </a:prstGeom>
          <a:noFill/>
        </p:spPr>
        <p:txBody>
          <a:bodyPr wrap="square" rtlCol="0">
            <a:spAutoFit/>
          </a:bodyPr>
          <a:lstStyle/>
          <a:p>
            <a:r>
              <a:rPr lang="ja-JP" altLang="en-US" sz="2215" dirty="0"/>
              <a:t>⇒</a:t>
            </a:r>
          </a:p>
        </p:txBody>
      </p:sp>
      <p:sp>
        <p:nvSpPr>
          <p:cNvPr id="10" name="左中かっこ 9">
            <a:extLst>
              <a:ext uri="{FF2B5EF4-FFF2-40B4-BE49-F238E27FC236}">
                <a16:creationId xmlns:a16="http://schemas.microsoft.com/office/drawing/2014/main" xmlns="" id="{ABFC3036-F84E-4CC0-8784-8DF3E12345D1}"/>
              </a:ext>
            </a:extLst>
          </p:cNvPr>
          <p:cNvSpPr/>
          <p:nvPr/>
        </p:nvSpPr>
        <p:spPr>
          <a:xfrm>
            <a:off x="5458119" y="1136953"/>
            <a:ext cx="205989" cy="1092274"/>
          </a:xfrm>
          <a:prstGeom prst="leftBrace">
            <a:avLst>
              <a:gd name="adj1" fmla="val 37939"/>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a:p>
        </p:txBody>
      </p:sp>
      <p:sp>
        <p:nvSpPr>
          <p:cNvPr id="47" name="正方形/長方形 46"/>
          <p:cNvSpPr/>
          <p:nvPr/>
        </p:nvSpPr>
        <p:spPr>
          <a:xfrm>
            <a:off x="3508499" y="604774"/>
            <a:ext cx="5583390" cy="291170"/>
          </a:xfrm>
          <a:prstGeom prst="rect">
            <a:avLst/>
          </a:prstGeom>
        </p:spPr>
        <p:txBody>
          <a:bodyPr wrap="square" lIns="33231" rIns="33231">
            <a:spAutoFit/>
          </a:bodyPr>
          <a:lstStyle/>
          <a:p>
            <a:r>
              <a:rPr lang="en-US" altLang="ja-JP" sz="1292" dirty="0">
                <a:latin typeface="游ゴシック" panose="020B0400000000000000" pitchFamily="50" charset="-128"/>
                <a:ea typeface="游ゴシック" panose="020B0400000000000000" pitchFamily="50" charset="-128"/>
              </a:rPr>
              <a:t>* </a:t>
            </a:r>
            <a:r>
              <a:rPr lang="en-US" altLang="ja-JP" sz="1292" b="1" u="sng" dirty="0">
                <a:latin typeface="游ゴシック" panose="020B0400000000000000" pitchFamily="50" charset="-128"/>
                <a:ea typeface="游ゴシック" panose="020B0400000000000000" pitchFamily="50" charset="-128"/>
              </a:rPr>
              <a:t>He</a:t>
            </a:r>
            <a:r>
              <a:rPr lang="en-US" altLang="ja-JP" sz="1292" dirty="0">
                <a:latin typeface="游ゴシック" panose="020B0400000000000000" pitchFamily="50" charset="-128"/>
                <a:ea typeface="游ゴシック" panose="020B0400000000000000" pitchFamily="50" charset="-128"/>
              </a:rPr>
              <a:t>alth Center </a:t>
            </a:r>
            <a:r>
              <a:rPr lang="en-US" altLang="ja-JP" sz="1292" b="1" u="sng" dirty="0">
                <a:latin typeface="游ゴシック" panose="020B0400000000000000" pitchFamily="50" charset="-128"/>
                <a:ea typeface="游ゴシック" panose="020B0400000000000000" pitchFamily="50" charset="-128"/>
              </a:rPr>
              <a:t>R</a:t>
            </a:r>
            <a:r>
              <a:rPr lang="en-US" altLang="ja-JP" sz="1292" dirty="0">
                <a:latin typeface="游ゴシック" panose="020B0400000000000000" pitchFamily="50" charset="-128"/>
                <a:ea typeface="游ゴシック" panose="020B0400000000000000" pitchFamily="50" charset="-128"/>
              </a:rPr>
              <a:t>eal-time Information-sharing </a:t>
            </a:r>
            <a:r>
              <a:rPr lang="en-US" altLang="ja-JP" sz="1292" b="1" u="sng" dirty="0">
                <a:latin typeface="游ゴシック" panose="020B0400000000000000" pitchFamily="50" charset="-128"/>
                <a:ea typeface="游ゴシック" panose="020B0400000000000000" pitchFamily="50" charset="-128"/>
              </a:rPr>
              <a:t>Sys</a:t>
            </a:r>
            <a:r>
              <a:rPr lang="en-US" altLang="ja-JP" sz="1292" dirty="0">
                <a:latin typeface="游ゴシック" panose="020B0400000000000000" pitchFamily="50" charset="-128"/>
                <a:ea typeface="游ゴシック" panose="020B0400000000000000" pitchFamily="50" charset="-128"/>
              </a:rPr>
              <a:t>tem on COVID-19</a:t>
            </a:r>
          </a:p>
        </p:txBody>
      </p:sp>
      <p:pic>
        <p:nvPicPr>
          <p:cNvPr id="48" name="図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9400" y="3924248"/>
            <a:ext cx="436565" cy="642006"/>
          </a:xfrm>
          <a:prstGeom prst="rect">
            <a:avLst/>
          </a:prstGeom>
        </p:spPr>
      </p:pic>
      <p:pic>
        <p:nvPicPr>
          <p:cNvPr id="49" name="図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732" y="2799321"/>
            <a:ext cx="580901" cy="474886"/>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10" y="3219695"/>
            <a:ext cx="453254" cy="453254"/>
          </a:xfrm>
          <a:prstGeom prst="rect">
            <a:avLst/>
          </a:prstGeom>
        </p:spPr>
      </p:pic>
      <p:pic>
        <p:nvPicPr>
          <p:cNvPr id="50" name="Picture 2" descr="https://mipkm.zpf.nec.co.jp/presentation/images/clipart/preview/bl_080.emf">
            <a:extLst>
              <a:ext uri="{FF2B5EF4-FFF2-40B4-BE49-F238E27FC236}">
                <a16:creationId xmlns:a16="http://schemas.microsoft.com/office/drawing/2014/main" xmlns="" id="{4083C4C5-0924-4399-A91E-ECEAD9498D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383" y="5097686"/>
            <a:ext cx="466517" cy="508149"/>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14542" y="6161272"/>
            <a:ext cx="7394973" cy="546945"/>
          </a:xfrm>
          <a:prstGeom prst="rect">
            <a:avLst/>
          </a:prstGeom>
        </p:spPr>
        <p:txBody>
          <a:bodyPr wrap="none">
            <a:spAutoFit/>
          </a:bodyPr>
          <a:lstStyle/>
          <a:p>
            <a:r>
              <a:rPr lang="ja-JP" altLang="en-US" sz="1477" dirty="0">
                <a:latin typeface="游ゴシック" panose="020B0400000000000000" pitchFamily="50" charset="-128"/>
                <a:ea typeface="游ゴシック" panose="020B0400000000000000" pitchFamily="50" charset="-128"/>
              </a:rPr>
              <a:t>５月</a:t>
            </a:r>
            <a:r>
              <a:rPr lang="en-US" altLang="ja-JP" sz="1477" dirty="0">
                <a:latin typeface="游ゴシック" panose="020B0400000000000000" pitchFamily="50" charset="-128"/>
                <a:ea typeface="游ゴシック" panose="020B0400000000000000" pitchFamily="50" charset="-128"/>
              </a:rPr>
              <a:t>15</a:t>
            </a:r>
            <a:r>
              <a:rPr lang="ja-JP" altLang="en-US" sz="1477" dirty="0">
                <a:latin typeface="游ゴシック" panose="020B0400000000000000" pitchFamily="50" charset="-128"/>
                <a:ea typeface="游ゴシック" panose="020B0400000000000000" pitchFamily="50" charset="-128"/>
              </a:rPr>
              <a:t>日～　一部自治体で試行利用開始</a:t>
            </a:r>
            <a:endParaRPr lang="en-US" altLang="ja-JP" sz="1477" dirty="0">
              <a:latin typeface="游ゴシック" panose="020B0400000000000000" pitchFamily="50" charset="-128"/>
              <a:ea typeface="游ゴシック" panose="020B0400000000000000" pitchFamily="50" charset="-128"/>
            </a:endParaRPr>
          </a:p>
          <a:p>
            <a:r>
              <a:rPr lang="ja-JP" altLang="en-US" sz="1477" dirty="0">
                <a:latin typeface="游ゴシック" panose="020B0400000000000000" pitchFamily="50" charset="-128"/>
                <a:ea typeface="游ゴシック" panose="020B0400000000000000" pitchFamily="50" charset="-128"/>
              </a:rPr>
              <a:t>５月</a:t>
            </a:r>
            <a:r>
              <a:rPr lang="en-US" altLang="ja-JP" sz="1477" dirty="0">
                <a:latin typeface="游ゴシック" panose="020B0400000000000000" pitchFamily="50" charset="-128"/>
                <a:ea typeface="游ゴシック" panose="020B0400000000000000" pitchFamily="50" charset="-128"/>
              </a:rPr>
              <a:t>29</a:t>
            </a:r>
            <a:r>
              <a:rPr lang="ja-JP" altLang="en-US" sz="1477" dirty="0">
                <a:latin typeface="游ゴシック" panose="020B0400000000000000" pitchFamily="50" charset="-128"/>
                <a:ea typeface="游ゴシック" panose="020B0400000000000000" pitchFamily="50" charset="-128"/>
              </a:rPr>
              <a:t>日～　全国で、準備が整った都道府県等・保健所・医療機関から順次利用開始</a:t>
            </a:r>
            <a:endParaRPr lang="en-US" altLang="ja-JP" sz="1477" dirty="0">
              <a:latin typeface="游ゴシック" panose="020B0400000000000000" pitchFamily="50" charset="-128"/>
              <a:ea typeface="游ゴシック" panose="020B0400000000000000" pitchFamily="50" charset="-128"/>
            </a:endParaRPr>
          </a:p>
        </p:txBody>
      </p:sp>
      <p:sp>
        <p:nvSpPr>
          <p:cNvPr id="35" name="スライド番号プレースホルダー 4"/>
          <p:cNvSpPr>
            <a:spLocks noGrp="1"/>
          </p:cNvSpPr>
          <p:nvPr>
            <p:ph type="sldNum" sz="quarter" idx="12"/>
          </p:nvPr>
        </p:nvSpPr>
        <p:spPr>
          <a:xfrm>
            <a:off x="6765474" y="6435577"/>
            <a:ext cx="2133600" cy="337038"/>
          </a:xfrm>
        </p:spPr>
        <p:txBody>
          <a:bodyPr/>
          <a:lstStyle/>
          <a:p>
            <a:fld id="{9E2A29CB-BA86-48A6-80E1-CB8750A963B5}" type="slidenum">
              <a:rPr kumimoji="1" lang="ja-JP" altLang="en-US" sz="1292" b="1">
                <a:solidFill>
                  <a:schemeClr val="tx1"/>
                </a:solidFill>
              </a:rPr>
              <a:t>15</a:t>
            </a:fld>
            <a:endParaRPr kumimoji="1" lang="ja-JP" altLang="en-US" sz="1292" b="1" dirty="0">
              <a:solidFill>
                <a:schemeClr val="tx1"/>
              </a:solidFill>
            </a:endParaRPr>
          </a:p>
        </p:txBody>
      </p:sp>
    </p:spTree>
    <p:extLst>
      <p:ext uri="{BB962C8B-B14F-4D97-AF65-F5344CB8AC3E}">
        <p14:creationId xmlns:p14="http://schemas.microsoft.com/office/powerpoint/2010/main" val="11307659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r="17848"/>
          <a:stretch/>
        </p:blipFill>
        <p:spPr>
          <a:xfrm>
            <a:off x="4101367" y="568554"/>
            <a:ext cx="3631711" cy="2603997"/>
          </a:xfrm>
          <a:prstGeom prst="rect">
            <a:avLst/>
          </a:prstGeom>
        </p:spPr>
      </p:pic>
      <p:sp>
        <p:nvSpPr>
          <p:cNvPr id="5" name="テキスト ボックス 4"/>
          <p:cNvSpPr txBox="1"/>
          <p:nvPr/>
        </p:nvSpPr>
        <p:spPr>
          <a:xfrm>
            <a:off x="968034" y="1757381"/>
            <a:ext cx="3005951" cy="954107"/>
          </a:xfrm>
          <a:prstGeom prst="rect">
            <a:avLst/>
          </a:prstGeom>
          <a:noFill/>
        </p:spPr>
        <p:txBody>
          <a:bodyPr wrap="none" rtlCol="0">
            <a:spAutoFit/>
          </a:bodyPr>
          <a:lstStyle/>
          <a:p>
            <a:r>
              <a:rPr kumimoji="1" lang="ja-JP" altLang="en-US" b="1" dirty="0" smtClean="0"/>
              <a:t>▶</a:t>
            </a:r>
            <a:r>
              <a:rPr kumimoji="1" lang="en-US" altLang="ja-JP" b="1" dirty="0" smtClean="0"/>
              <a:t>4</a:t>
            </a:r>
            <a:r>
              <a:rPr kumimoji="1" lang="ja-JP" altLang="en-US" b="1" dirty="0" smtClean="0"/>
              <a:t>月</a:t>
            </a:r>
            <a:r>
              <a:rPr kumimoji="1" lang="en-US" altLang="ja-JP" b="1" dirty="0" smtClean="0"/>
              <a:t>1</a:t>
            </a:r>
            <a:r>
              <a:rPr kumimoji="1" lang="ja-JP" altLang="en-US" b="1" dirty="0" smtClean="0"/>
              <a:t>日</a:t>
            </a:r>
            <a:endParaRPr kumimoji="1" lang="en-US" altLang="ja-JP" b="1" dirty="0" smtClean="0"/>
          </a:p>
          <a:p>
            <a:r>
              <a:rPr kumimoji="1" lang="ja-JP" altLang="en-US" b="1" dirty="0" smtClean="0"/>
              <a:t>日本医師会</a:t>
            </a:r>
            <a:endParaRPr kumimoji="1" lang="en-US" altLang="ja-JP" b="1" dirty="0" smtClean="0"/>
          </a:p>
          <a:p>
            <a:r>
              <a:rPr kumimoji="1" lang="ja-JP" altLang="en-US" sz="2000" b="1" dirty="0" smtClean="0"/>
              <a:t>「医療危機的状況宣言」</a:t>
            </a:r>
            <a:endParaRPr kumimoji="1" lang="ja-JP" altLang="en-US" sz="2000" b="1" dirty="0"/>
          </a:p>
        </p:txBody>
      </p:sp>
      <p:sp>
        <p:nvSpPr>
          <p:cNvPr id="7" name="テキスト ボックス 6"/>
          <p:cNvSpPr txBox="1"/>
          <p:nvPr/>
        </p:nvSpPr>
        <p:spPr>
          <a:xfrm>
            <a:off x="0" y="34974"/>
            <a:ext cx="8458274" cy="954107"/>
          </a:xfrm>
          <a:prstGeom prst="rect">
            <a:avLst/>
          </a:prstGeom>
          <a:noFill/>
        </p:spPr>
        <p:txBody>
          <a:bodyPr wrap="square" rtlCol="0">
            <a:spAutoFit/>
          </a:bodyPr>
          <a:lstStyle/>
          <a:p>
            <a:r>
              <a:rPr kumimoji="1" lang="ja-JP" altLang="en-US" sz="2800" b="1" dirty="0" smtClean="0">
                <a:solidFill>
                  <a:srgbClr val="FF0000"/>
                </a:solidFill>
                <a:latin typeface="游ゴシック" panose="020B0400000000000000" pitchFamily="50" charset="-128"/>
                <a:ea typeface="游ゴシック" panose="020B0400000000000000" pitchFamily="50" charset="-128"/>
              </a:rPr>
              <a:t>医療提供体制を守るため、外出自粛や適切な</a:t>
            </a:r>
            <a:endParaRPr kumimoji="1" lang="en-US" altLang="ja-JP" sz="2800" b="1" dirty="0" smtClean="0">
              <a:solidFill>
                <a:srgbClr val="FF0000"/>
              </a:solidFill>
              <a:latin typeface="游ゴシック" panose="020B0400000000000000" pitchFamily="50" charset="-128"/>
              <a:ea typeface="游ゴシック" panose="020B0400000000000000" pitchFamily="50" charset="-128"/>
            </a:endParaRPr>
          </a:p>
          <a:p>
            <a:r>
              <a:rPr kumimoji="1" lang="ja-JP" altLang="en-US" sz="2800" b="1" dirty="0" smtClean="0">
                <a:solidFill>
                  <a:srgbClr val="FF0000"/>
                </a:solidFill>
                <a:latin typeface="游ゴシック" panose="020B0400000000000000" pitchFamily="50" charset="-128"/>
                <a:ea typeface="游ゴシック" panose="020B0400000000000000" pitchFamily="50" charset="-128"/>
              </a:rPr>
              <a:t>受診行動が求められる</a:t>
            </a:r>
          </a:p>
        </p:txBody>
      </p:sp>
      <p:sp>
        <p:nvSpPr>
          <p:cNvPr id="8" name="テキスト ボックス 7"/>
          <p:cNvSpPr txBox="1"/>
          <p:nvPr/>
        </p:nvSpPr>
        <p:spPr>
          <a:xfrm>
            <a:off x="140677" y="3956930"/>
            <a:ext cx="9003323" cy="1200329"/>
          </a:xfrm>
          <a:prstGeom prst="rect">
            <a:avLst/>
          </a:prstGeom>
          <a:noFill/>
        </p:spPr>
        <p:txBody>
          <a:bodyPr wrap="square" rtlCol="0">
            <a:spAutoFit/>
          </a:bodyPr>
          <a:lstStyle/>
          <a:p>
            <a:r>
              <a:rPr kumimoji="1" lang="en-US" altLang="ja-JP" sz="2400" b="1" dirty="0" smtClean="0">
                <a:solidFill>
                  <a:srgbClr val="FF0000"/>
                </a:solidFill>
              </a:rPr>
              <a:t>4</a:t>
            </a:r>
            <a:r>
              <a:rPr kumimoji="1" lang="ja-JP" altLang="en-US" sz="2400" b="1" dirty="0" smtClean="0">
                <a:solidFill>
                  <a:srgbClr val="FF0000"/>
                </a:solidFill>
              </a:rPr>
              <a:t>月</a:t>
            </a:r>
            <a:r>
              <a:rPr kumimoji="1" lang="en-US" altLang="ja-JP" sz="2400" b="1" dirty="0" smtClean="0">
                <a:solidFill>
                  <a:srgbClr val="FF0000"/>
                </a:solidFill>
              </a:rPr>
              <a:t>7</a:t>
            </a:r>
            <a:r>
              <a:rPr kumimoji="1" lang="ja-JP" altLang="en-US" sz="2400" b="1" dirty="0" smtClean="0">
                <a:solidFill>
                  <a:srgbClr val="FF0000"/>
                </a:solidFill>
              </a:rPr>
              <a:t>日</a:t>
            </a:r>
            <a:r>
              <a:rPr kumimoji="1" lang="ja-JP" altLang="en-US" sz="2400" b="1" dirty="0" smtClean="0"/>
              <a:t>　 </a:t>
            </a:r>
            <a:r>
              <a:rPr lang="ja-JP" altLang="en-US" sz="2400" b="1" dirty="0" smtClean="0"/>
              <a:t>東京</a:t>
            </a:r>
            <a:r>
              <a:rPr lang="en-US" altLang="ja-JP" sz="2400" b="1" dirty="0"/>
              <a:t>,</a:t>
            </a:r>
            <a:r>
              <a:rPr lang="ja-JP" altLang="en-US" sz="2400" b="1" dirty="0"/>
              <a:t>埼玉</a:t>
            </a:r>
            <a:r>
              <a:rPr lang="en-US" altLang="ja-JP" sz="2400" b="1" dirty="0"/>
              <a:t>,</a:t>
            </a:r>
            <a:r>
              <a:rPr lang="ja-JP" altLang="en-US" sz="2400" b="1" dirty="0"/>
              <a:t>神奈川</a:t>
            </a:r>
            <a:r>
              <a:rPr lang="en-US" altLang="ja-JP" sz="2400" b="1" dirty="0"/>
              <a:t>,</a:t>
            </a:r>
            <a:r>
              <a:rPr lang="ja-JP" altLang="en-US" sz="2400" b="1" dirty="0"/>
              <a:t>千葉</a:t>
            </a:r>
            <a:r>
              <a:rPr lang="en-US" altLang="ja-JP" sz="2400" b="1" dirty="0"/>
              <a:t>,</a:t>
            </a:r>
            <a:r>
              <a:rPr lang="ja-JP" altLang="en-US" sz="2400" b="1" dirty="0"/>
              <a:t>大阪</a:t>
            </a:r>
            <a:r>
              <a:rPr lang="en-US" altLang="ja-JP" sz="2400" b="1" dirty="0"/>
              <a:t>,</a:t>
            </a:r>
            <a:r>
              <a:rPr lang="ja-JP" altLang="en-US" sz="2400" b="1" dirty="0"/>
              <a:t>兵庫</a:t>
            </a:r>
            <a:r>
              <a:rPr lang="en-US" altLang="ja-JP" sz="2400" b="1" dirty="0"/>
              <a:t>,</a:t>
            </a:r>
            <a:r>
              <a:rPr lang="ja-JP" altLang="en-US" sz="2400" b="1" dirty="0"/>
              <a:t>福岡</a:t>
            </a:r>
            <a:r>
              <a:rPr lang="ja-JP" altLang="en-US" sz="2400" b="1" dirty="0" smtClean="0"/>
              <a:t>に緊急事態宣言</a:t>
            </a:r>
            <a:endParaRPr kumimoji="1" lang="en-US" altLang="ja-JP" sz="2400" b="1" dirty="0"/>
          </a:p>
          <a:p>
            <a:endParaRPr kumimoji="1" lang="en-US" altLang="ja-JP" sz="2400" b="1" dirty="0" smtClean="0">
              <a:solidFill>
                <a:srgbClr val="FF0000"/>
              </a:solidFill>
            </a:endParaRPr>
          </a:p>
          <a:p>
            <a:r>
              <a:rPr kumimoji="1" lang="en-US" altLang="ja-JP" sz="2400" b="1" dirty="0" smtClean="0">
                <a:solidFill>
                  <a:srgbClr val="FF0000"/>
                </a:solidFill>
              </a:rPr>
              <a:t>4</a:t>
            </a:r>
            <a:r>
              <a:rPr kumimoji="1" lang="ja-JP" altLang="en-US" sz="2400" b="1" dirty="0" smtClean="0">
                <a:solidFill>
                  <a:srgbClr val="FF0000"/>
                </a:solidFill>
              </a:rPr>
              <a:t>月</a:t>
            </a:r>
            <a:r>
              <a:rPr kumimoji="1" lang="en-US" altLang="ja-JP" sz="2400" b="1" dirty="0" smtClean="0">
                <a:solidFill>
                  <a:srgbClr val="FF0000"/>
                </a:solidFill>
              </a:rPr>
              <a:t>16</a:t>
            </a:r>
            <a:r>
              <a:rPr kumimoji="1" lang="ja-JP" altLang="en-US" sz="2400" b="1" dirty="0" smtClean="0">
                <a:solidFill>
                  <a:srgbClr val="FF0000"/>
                </a:solidFill>
              </a:rPr>
              <a:t>日  </a:t>
            </a:r>
            <a:r>
              <a:rPr kumimoji="1" lang="ja-JP" altLang="en-US" sz="2400" b="1" dirty="0" smtClean="0"/>
              <a:t>緊急事態宣言を全国に拡大</a:t>
            </a:r>
            <a:endParaRPr kumimoji="1" lang="ja-JP" altLang="en-US" sz="2400" b="1" dirty="0"/>
          </a:p>
        </p:txBody>
      </p:sp>
      <p:sp>
        <p:nvSpPr>
          <p:cNvPr id="9" name="下矢印 8"/>
          <p:cNvSpPr/>
          <p:nvPr/>
        </p:nvSpPr>
        <p:spPr>
          <a:xfrm>
            <a:off x="2281641" y="3309536"/>
            <a:ext cx="3894992" cy="652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10"/>
          <p:cNvSpPr>
            <a:spLocks noGrp="1"/>
          </p:cNvSpPr>
          <p:nvPr>
            <p:ph type="sldNum" sz="quarter" idx="12"/>
          </p:nvPr>
        </p:nvSpPr>
        <p:spPr/>
        <p:txBody>
          <a:bodyPr/>
          <a:lstStyle/>
          <a:p>
            <a:fld id="{8A15BBAB-31C6-4FCA-89E1-A3C076BE8D10}" type="slidenum">
              <a:rPr kumimoji="1" lang="ja-JP" altLang="en-US" smtClean="0"/>
              <a:t>16</a:t>
            </a:fld>
            <a:endParaRPr kumimoji="1" lang="ja-JP" altLang="en-US"/>
          </a:p>
        </p:txBody>
      </p:sp>
      <p:pic>
        <p:nvPicPr>
          <p:cNvPr id="6146" name="Picture 2" descr="安倍内閣総理大臣記"/>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08" r="13530"/>
          <a:stretch/>
        </p:blipFill>
        <p:spPr bwMode="auto">
          <a:xfrm>
            <a:off x="5398478" y="4412607"/>
            <a:ext cx="3317696" cy="240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4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55258" y="2626498"/>
            <a:ext cx="3018765" cy="338554"/>
          </a:xfrm>
          <a:prstGeom prst="rect">
            <a:avLst/>
          </a:prstGeom>
          <a:noFill/>
        </p:spPr>
        <p:txBody>
          <a:bodyPr wrap="square" rtlCol="0">
            <a:spAutoFit/>
          </a:bodyPr>
          <a:lstStyle/>
          <a:p>
            <a:r>
              <a:rPr kumimoji="1" lang="en-US" altLang="ja-JP" sz="1600" b="1" dirty="0" smtClean="0"/>
              <a:t>4</a:t>
            </a:r>
            <a:r>
              <a:rPr kumimoji="1" lang="ja-JP" altLang="en-US" sz="1600" b="1" dirty="0" smtClean="0"/>
              <a:t>月</a:t>
            </a:r>
            <a:r>
              <a:rPr kumimoji="1" lang="en-US" altLang="ja-JP" sz="1600" b="1" dirty="0" smtClean="0"/>
              <a:t>16</a:t>
            </a:r>
            <a:r>
              <a:rPr kumimoji="1" lang="ja-JP" altLang="en-US" sz="1600" b="1" dirty="0" smtClean="0"/>
              <a:t>日 参議院内閣委員会</a:t>
            </a:r>
            <a:endParaRPr kumimoji="1" lang="ja-JP" altLang="en-US" sz="1600" b="1" dirty="0"/>
          </a:p>
        </p:txBody>
      </p:sp>
      <p:sp>
        <p:nvSpPr>
          <p:cNvPr id="9" name="スライド番号プレースホルダー 8"/>
          <p:cNvSpPr>
            <a:spLocks noGrp="1"/>
          </p:cNvSpPr>
          <p:nvPr>
            <p:ph type="sldNum" sz="quarter" idx="12"/>
          </p:nvPr>
        </p:nvSpPr>
        <p:spPr/>
        <p:txBody>
          <a:bodyPr/>
          <a:lstStyle/>
          <a:p>
            <a:fld id="{8A15BBAB-31C6-4FCA-89E1-A3C076BE8D10}" type="slidenum">
              <a:rPr kumimoji="1" lang="ja-JP" altLang="en-US" smtClean="0"/>
              <a:t>17</a:t>
            </a:fld>
            <a:endParaRPr kumimoji="1" lang="ja-JP" altLang="en-US"/>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10" y="866043"/>
            <a:ext cx="2986145" cy="1679706"/>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9485" r="10343" b="13925"/>
          <a:stretch/>
        </p:blipFill>
        <p:spPr>
          <a:xfrm>
            <a:off x="3006975" y="3101442"/>
            <a:ext cx="3147731" cy="1901382"/>
          </a:xfrm>
          <a:prstGeom prst="rect">
            <a:avLst/>
          </a:prstGeom>
        </p:spPr>
      </p:pic>
      <p:sp>
        <p:nvSpPr>
          <p:cNvPr id="10" name="テキスト ボックス 9"/>
          <p:cNvSpPr txBox="1"/>
          <p:nvPr/>
        </p:nvSpPr>
        <p:spPr>
          <a:xfrm>
            <a:off x="3301303" y="5099150"/>
            <a:ext cx="3143374" cy="338554"/>
          </a:xfrm>
          <a:prstGeom prst="rect">
            <a:avLst/>
          </a:prstGeom>
          <a:noFill/>
        </p:spPr>
        <p:txBody>
          <a:bodyPr wrap="square" rtlCol="0">
            <a:spAutoFit/>
          </a:bodyPr>
          <a:lstStyle/>
          <a:p>
            <a:r>
              <a:rPr kumimoji="1" lang="en-US" altLang="ja-JP" sz="1600" b="1" dirty="0" smtClean="0"/>
              <a:t>5</a:t>
            </a:r>
            <a:r>
              <a:rPr kumimoji="1" lang="ja-JP" altLang="en-US" sz="1600" b="1" dirty="0" smtClean="0"/>
              <a:t>月</a:t>
            </a:r>
            <a:r>
              <a:rPr kumimoji="1" lang="en-US" altLang="ja-JP" sz="1600" b="1" dirty="0" smtClean="0"/>
              <a:t>21</a:t>
            </a:r>
            <a:r>
              <a:rPr kumimoji="1" lang="ja-JP" altLang="en-US" sz="1600" b="1" dirty="0" smtClean="0"/>
              <a:t>日　衆議院総務委員会</a:t>
            </a:r>
            <a:endParaRPr kumimoji="1" lang="ja-JP" altLang="en-US" sz="1600" b="1" dirty="0"/>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23699" b="7387"/>
          <a:stretch/>
        </p:blipFill>
        <p:spPr>
          <a:xfrm>
            <a:off x="135126" y="3104014"/>
            <a:ext cx="2769577" cy="1890018"/>
          </a:xfrm>
          <a:prstGeom prst="rect">
            <a:avLst/>
          </a:prstGeom>
        </p:spPr>
      </p:pic>
      <p:sp>
        <p:nvSpPr>
          <p:cNvPr id="12" name="テキスト ボックス 11"/>
          <p:cNvSpPr txBox="1"/>
          <p:nvPr/>
        </p:nvSpPr>
        <p:spPr>
          <a:xfrm>
            <a:off x="155258" y="5119137"/>
            <a:ext cx="3415766" cy="338554"/>
          </a:xfrm>
          <a:prstGeom prst="rect">
            <a:avLst/>
          </a:prstGeom>
          <a:noFill/>
        </p:spPr>
        <p:txBody>
          <a:bodyPr wrap="square" rtlCol="0">
            <a:spAutoFit/>
          </a:bodyPr>
          <a:lstStyle/>
          <a:p>
            <a:r>
              <a:rPr kumimoji="1" lang="en-US" altLang="ja-JP" sz="1600" b="1" dirty="0" smtClean="0"/>
              <a:t>5</a:t>
            </a:r>
            <a:r>
              <a:rPr kumimoji="1" lang="ja-JP" altLang="en-US" sz="1600" b="1" dirty="0" smtClean="0"/>
              <a:t>月</a:t>
            </a:r>
            <a:r>
              <a:rPr kumimoji="1" lang="en-US" altLang="ja-JP" sz="1600" b="1" dirty="0" smtClean="0"/>
              <a:t>19</a:t>
            </a:r>
            <a:r>
              <a:rPr kumimoji="1" lang="ja-JP" altLang="en-US" sz="1600" b="1" dirty="0" smtClean="0"/>
              <a:t>日 衆議院財務金融委員会</a:t>
            </a:r>
            <a:endParaRPr kumimoji="1" lang="ja-JP" altLang="en-US" sz="1600" b="1" dirty="0"/>
          </a:p>
        </p:txBody>
      </p:sp>
      <p:sp>
        <p:nvSpPr>
          <p:cNvPr id="13" name="テキスト ボックス 12"/>
          <p:cNvSpPr txBox="1"/>
          <p:nvPr/>
        </p:nvSpPr>
        <p:spPr>
          <a:xfrm>
            <a:off x="187877" y="147394"/>
            <a:ext cx="8709937" cy="1200329"/>
          </a:xfrm>
          <a:prstGeom prst="rect">
            <a:avLst/>
          </a:prstGeom>
          <a:noFill/>
        </p:spPr>
        <p:txBody>
          <a:bodyPr wrap="square" rtlCol="0">
            <a:spAutoFit/>
          </a:bodyPr>
          <a:lstStyle/>
          <a:p>
            <a:r>
              <a:rPr kumimoji="1" lang="ja-JP" altLang="en-US" sz="2400" b="1" dirty="0" smtClean="0"/>
              <a:t>政府の新型コロナウイルス対策について</a:t>
            </a:r>
            <a:endParaRPr kumimoji="1" lang="en-US" altLang="ja-JP" sz="2400" b="1" dirty="0" smtClean="0"/>
          </a:p>
          <a:p>
            <a:r>
              <a:rPr kumimoji="1" lang="ja-JP" altLang="en-US" sz="2400" b="1" dirty="0" smtClean="0"/>
              <a:t>厚生</a:t>
            </a:r>
            <a:r>
              <a:rPr kumimoji="1" lang="ja-JP" altLang="en-US" sz="2400" b="1" dirty="0"/>
              <a:t>労働委員会のほか</a:t>
            </a:r>
            <a:r>
              <a:rPr kumimoji="1" lang="ja-JP" altLang="en-US" sz="2400" b="1" dirty="0" smtClean="0"/>
              <a:t>、各種</a:t>
            </a:r>
            <a:r>
              <a:rPr kumimoji="1" lang="ja-JP" altLang="en-US" sz="2400" b="1" dirty="0"/>
              <a:t>委員会でも中心的テーマに</a:t>
            </a:r>
            <a:endParaRPr kumimoji="1" lang="en-US" altLang="ja-JP" sz="2400" b="1" dirty="0"/>
          </a:p>
          <a:p>
            <a:r>
              <a:rPr kumimoji="1" lang="ja-JP" altLang="en-US" sz="2400" b="1" dirty="0" smtClean="0"/>
              <a:t>　　　　　</a:t>
            </a:r>
            <a:endParaRPr kumimoji="1" lang="ja-JP" altLang="en-US" sz="2400" b="1" dirty="0"/>
          </a:p>
        </p:txBody>
      </p:sp>
      <p:pic>
        <p:nvPicPr>
          <p:cNvPr id="14" name="図 13"/>
          <p:cNvPicPr>
            <a:picLocks noChangeAspect="1"/>
          </p:cNvPicPr>
          <p:nvPr/>
        </p:nvPicPr>
        <p:blipFill rotWithShape="1">
          <a:blip r:embed="rId5" cstate="print">
            <a:extLst>
              <a:ext uri="{28A0092B-C50C-407E-A947-70E740481C1C}">
                <a14:useLocalDpi xmlns:a14="http://schemas.microsoft.com/office/drawing/2010/main" val="0"/>
              </a:ext>
            </a:extLst>
          </a:blip>
          <a:srcRect r="13083"/>
          <a:stretch/>
        </p:blipFill>
        <p:spPr>
          <a:xfrm>
            <a:off x="6076437" y="866043"/>
            <a:ext cx="2641850" cy="1708871"/>
          </a:xfrm>
          <a:prstGeom prst="rect">
            <a:avLst/>
          </a:prstGeom>
        </p:spPr>
      </p:pic>
      <p:sp>
        <p:nvSpPr>
          <p:cNvPr id="15" name="テキスト ボックス 14"/>
          <p:cNvSpPr txBox="1"/>
          <p:nvPr/>
        </p:nvSpPr>
        <p:spPr>
          <a:xfrm>
            <a:off x="6199530" y="2613743"/>
            <a:ext cx="2862106" cy="338554"/>
          </a:xfrm>
          <a:prstGeom prst="rect">
            <a:avLst/>
          </a:prstGeom>
          <a:noFill/>
        </p:spPr>
        <p:txBody>
          <a:bodyPr wrap="square" rtlCol="0">
            <a:spAutoFit/>
          </a:bodyPr>
          <a:lstStyle/>
          <a:p>
            <a:r>
              <a:rPr kumimoji="1" lang="en-US" altLang="ja-JP" sz="1600" b="1" dirty="0" smtClean="0"/>
              <a:t>5</a:t>
            </a:r>
            <a:r>
              <a:rPr kumimoji="1" lang="ja-JP" altLang="en-US" sz="1600" b="1" dirty="0" smtClean="0"/>
              <a:t>月</a:t>
            </a:r>
            <a:r>
              <a:rPr kumimoji="1" lang="en-US" altLang="ja-JP" sz="1600" b="1" dirty="0" smtClean="0"/>
              <a:t>15</a:t>
            </a:r>
            <a:r>
              <a:rPr kumimoji="1" lang="ja-JP" altLang="en-US" sz="1600" b="1" dirty="0" smtClean="0"/>
              <a:t>日　衆議院環境委員会</a:t>
            </a:r>
            <a:endParaRPr kumimoji="1" lang="ja-JP" altLang="en-US" sz="1600" b="1" dirty="0"/>
          </a:p>
        </p:txBody>
      </p:sp>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l="6923" r="1016"/>
          <a:stretch/>
        </p:blipFill>
        <p:spPr>
          <a:xfrm>
            <a:off x="3287130" y="866043"/>
            <a:ext cx="2761978" cy="1686736"/>
          </a:xfrm>
          <a:prstGeom prst="rect">
            <a:avLst/>
          </a:prstGeom>
        </p:spPr>
      </p:pic>
      <p:sp>
        <p:nvSpPr>
          <p:cNvPr id="18" name="テキスト ボックス 17"/>
          <p:cNvSpPr txBox="1"/>
          <p:nvPr/>
        </p:nvSpPr>
        <p:spPr>
          <a:xfrm>
            <a:off x="2998183" y="2606511"/>
            <a:ext cx="3304567" cy="338554"/>
          </a:xfrm>
          <a:prstGeom prst="rect">
            <a:avLst/>
          </a:prstGeom>
          <a:noFill/>
        </p:spPr>
        <p:txBody>
          <a:bodyPr wrap="square" rtlCol="0">
            <a:spAutoFit/>
          </a:bodyPr>
          <a:lstStyle/>
          <a:p>
            <a:r>
              <a:rPr kumimoji="1" lang="en-US" altLang="ja-JP" sz="1600" b="1" dirty="0" smtClean="0"/>
              <a:t>5</a:t>
            </a:r>
            <a:r>
              <a:rPr kumimoji="1" lang="ja-JP" altLang="en-US" sz="1600" b="1" dirty="0" smtClean="0"/>
              <a:t>月</a:t>
            </a:r>
            <a:r>
              <a:rPr kumimoji="1" lang="en-US" altLang="ja-JP" sz="1600" b="1" dirty="0" smtClean="0"/>
              <a:t>14</a:t>
            </a:r>
            <a:r>
              <a:rPr kumimoji="1" lang="ja-JP" altLang="en-US" sz="1600" b="1" dirty="0" smtClean="0"/>
              <a:t>日　参議院国土交通委員会</a:t>
            </a:r>
            <a:endParaRPr kumimoji="1" lang="ja-JP" altLang="en-US" sz="1600" b="1" dirty="0"/>
          </a:p>
        </p:txBody>
      </p:sp>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l="11753" r="36531" b="38697"/>
          <a:stretch/>
        </p:blipFill>
        <p:spPr>
          <a:xfrm>
            <a:off x="6221810" y="3109764"/>
            <a:ext cx="2865028" cy="1910644"/>
          </a:xfrm>
          <a:prstGeom prst="rect">
            <a:avLst/>
          </a:prstGeom>
        </p:spPr>
      </p:pic>
      <p:sp>
        <p:nvSpPr>
          <p:cNvPr id="20" name="テキスト ボックス 19"/>
          <p:cNvSpPr txBox="1"/>
          <p:nvPr/>
        </p:nvSpPr>
        <p:spPr>
          <a:xfrm>
            <a:off x="6144579" y="5119137"/>
            <a:ext cx="3143374" cy="338554"/>
          </a:xfrm>
          <a:prstGeom prst="rect">
            <a:avLst/>
          </a:prstGeom>
          <a:noFill/>
        </p:spPr>
        <p:txBody>
          <a:bodyPr wrap="square" rtlCol="0">
            <a:spAutoFit/>
          </a:bodyPr>
          <a:lstStyle/>
          <a:p>
            <a:r>
              <a:rPr kumimoji="1" lang="en-US" altLang="ja-JP" sz="1600" b="1" dirty="0" smtClean="0"/>
              <a:t>5</a:t>
            </a:r>
            <a:r>
              <a:rPr kumimoji="1" lang="ja-JP" altLang="en-US" sz="1600" b="1" dirty="0" smtClean="0"/>
              <a:t>月</a:t>
            </a:r>
            <a:r>
              <a:rPr kumimoji="1" lang="en-US" altLang="ja-JP" sz="1600" b="1" dirty="0" smtClean="0"/>
              <a:t>27</a:t>
            </a:r>
            <a:r>
              <a:rPr kumimoji="1" lang="ja-JP" altLang="en-US" sz="1600" b="1" dirty="0" smtClean="0"/>
              <a:t>日　衆議院法務委員会</a:t>
            </a:r>
            <a:endParaRPr kumimoji="1" lang="ja-JP" altLang="en-US" sz="1600" b="1" dirty="0"/>
          </a:p>
        </p:txBody>
      </p:sp>
      <p:sp>
        <p:nvSpPr>
          <p:cNvPr id="21" name="テキスト ボックス 20"/>
          <p:cNvSpPr txBox="1"/>
          <p:nvPr/>
        </p:nvSpPr>
        <p:spPr>
          <a:xfrm>
            <a:off x="1863141" y="5574004"/>
            <a:ext cx="5929828" cy="523220"/>
          </a:xfrm>
          <a:prstGeom prst="rect">
            <a:avLst/>
          </a:prstGeom>
          <a:noFill/>
        </p:spPr>
        <p:txBody>
          <a:bodyPr wrap="none" rtlCol="0">
            <a:spAutoFit/>
          </a:bodyPr>
          <a:lstStyle/>
          <a:p>
            <a:r>
              <a:rPr kumimoji="1" lang="ja-JP" altLang="en-US" sz="2800" b="1" dirty="0"/>
              <a:t>厚生労働大臣政務官として国会対応</a:t>
            </a:r>
          </a:p>
        </p:txBody>
      </p:sp>
    </p:spTree>
    <p:extLst>
      <p:ext uri="{BB962C8B-B14F-4D97-AF65-F5344CB8AC3E}">
        <p14:creationId xmlns:p14="http://schemas.microsoft.com/office/powerpoint/2010/main" val="1444254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l="7599" t="9592" b="16954"/>
          <a:stretch/>
        </p:blipFill>
        <p:spPr>
          <a:xfrm>
            <a:off x="193431" y="167055"/>
            <a:ext cx="3588860" cy="1902190"/>
          </a:xfrm>
          <a:prstGeom prst="rect">
            <a:avLst/>
          </a:prstGeom>
        </p:spPr>
      </p:pic>
      <p:sp>
        <p:nvSpPr>
          <p:cNvPr id="3" name="テキスト ボックス 2"/>
          <p:cNvSpPr txBox="1"/>
          <p:nvPr/>
        </p:nvSpPr>
        <p:spPr>
          <a:xfrm>
            <a:off x="0" y="5933568"/>
            <a:ext cx="9227126" cy="923330"/>
          </a:xfrm>
          <a:prstGeom prst="rect">
            <a:avLst/>
          </a:prstGeom>
          <a:noFill/>
        </p:spPr>
        <p:txBody>
          <a:bodyPr wrap="square" rtlCol="0">
            <a:spAutoFit/>
          </a:bodyPr>
          <a:lstStyle/>
          <a:p>
            <a:r>
              <a:rPr kumimoji="1" lang="ja-JP" altLang="en-US" b="1" dirty="0" smtClean="0"/>
              <a:t>▲</a:t>
            </a:r>
            <a:r>
              <a:rPr kumimoji="1" lang="en-US" altLang="ja-JP" b="1" dirty="0" smtClean="0"/>
              <a:t>4</a:t>
            </a:r>
            <a:r>
              <a:rPr kumimoji="1" lang="ja-JP" altLang="en-US" b="1" dirty="0" smtClean="0"/>
              <a:t>月</a:t>
            </a:r>
            <a:r>
              <a:rPr kumimoji="1" lang="en-US" altLang="ja-JP" b="1" dirty="0" smtClean="0"/>
              <a:t>15</a:t>
            </a:r>
            <a:r>
              <a:rPr kumimoji="1" lang="ja-JP" altLang="en-US" b="1" dirty="0" smtClean="0"/>
              <a:t>～</a:t>
            </a:r>
            <a:r>
              <a:rPr kumimoji="1" lang="en-US" altLang="ja-JP" b="1" dirty="0" smtClean="0"/>
              <a:t>16</a:t>
            </a:r>
            <a:r>
              <a:rPr kumimoji="1" lang="ja-JP" altLang="en-US" b="1" dirty="0" smtClean="0"/>
              <a:t>日</a:t>
            </a:r>
            <a:endParaRPr kumimoji="1" lang="en-US" altLang="ja-JP" b="1" dirty="0" smtClean="0"/>
          </a:p>
          <a:p>
            <a:r>
              <a:rPr lang="ja-JP" altLang="en-US" b="1" dirty="0" smtClean="0">
                <a:latin typeface="游ゴシック" panose="020B0400000000000000" pitchFamily="50" charset="-128"/>
                <a:ea typeface="游ゴシック" panose="020B0400000000000000" pitchFamily="50" charset="-128"/>
              </a:rPr>
              <a:t>妊娠中</a:t>
            </a:r>
            <a:r>
              <a:rPr lang="ja-JP" altLang="en-US" b="1" dirty="0">
                <a:latin typeface="游ゴシック" panose="020B0400000000000000" pitchFamily="50" charset="-128"/>
                <a:ea typeface="游ゴシック" panose="020B0400000000000000" pitchFamily="50" charset="-128"/>
              </a:rPr>
              <a:t>の女性労働者などに配慮</a:t>
            </a:r>
            <a:r>
              <a:rPr lang="ja-JP" altLang="en-US" b="1" dirty="0" smtClean="0">
                <a:latin typeface="游ゴシック" panose="020B0400000000000000" pitchFamily="50" charset="-128"/>
                <a:ea typeface="游ゴシック" panose="020B0400000000000000" pitchFamily="50" charset="-128"/>
              </a:rPr>
              <a:t>した各企業</a:t>
            </a:r>
            <a:r>
              <a:rPr lang="ja-JP" altLang="en-US" b="1" dirty="0">
                <a:latin typeface="游ゴシック" panose="020B0400000000000000" pitchFamily="50" charset="-128"/>
                <a:ea typeface="游ゴシック" panose="020B0400000000000000" pitchFamily="50" charset="-128"/>
              </a:rPr>
              <a:t>での取り組みが促進されるよう、</a:t>
            </a:r>
            <a:r>
              <a:rPr lang="zh-TW" altLang="en-US" b="1" dirty="0" smtClean="0">
                <a:latin typeface="游ゴシック" panose="020B0400000000000000" pitchFamily="50" charset="-128"/>
                <a:ea typeface="游ゴシック" panose="020B0400000000000000" pitchFamily="50" charset="-128"/>
              </a:rPr>
              <a:t>椋田</a:t>
            </a:r>
            <a:r>
              <a:rPr lang="zh-TW" altLang="en-US" b="1" dirty="0">
                <a:latin typeface="游ゴシック" panose="020B0400000000000000" pitchFamily="50" charset="-128"/>
                <a:ea typeface="游ゴシック" panose="020B0400000000000000" pitchFamily="50" charset="-128"/>
              </a:rPr>
              <a:t>日本経済団体連合会専務</a:t>
            </a:r>
            <a:r>
              <a:rPr lang="zh-TW" altLang="en-US" b="1" dirty="0" smtClean="0">
                <a:latin typeface="游ゴシック" panose="020B0400000000000000" pitchFamily="50" charset="-128"/>
                <a:ea typeface="游ゴシック" panose="020B0400000000000000" pitchFamily="50" charset="-128"/>
              </a:rPr>
              <a:t>理事</a:t>
            </a:r>
            <a:r>
              <a:rPr lang="ja-JP" altLang="en-US" b="1" dirty="0" smtClean="0">
                <a:latin typeface="游ゴシック" panose="020B0400000000000000" pitchFamily="50" charset="-128"/>
                <a:ea typeface="游ゴシック" panose="020B0400000000000000" pitchFamily="50" charset="-128"/>
              </a:rPr>
              <a:t>（左）、</a:t>
            </a:r>
            <a:r>
              <a:rPr lang="zh-TW" altLang="en-US" b="1" dirty="0" smtClean="0">
                <a:latin typeface="游ゴシック" panose="020B0400000000000000" pitchFamily="50" charset="-128"/>
                <a:ea typeface="游ゴシック" panose="020B0400000000000000" pitchFamily="50" charset="-128"/>
              </a:rPr>
              <a:t>相原</a:t>
            </a:r>
            <a:r>
              <a:rPr lang="zh-TW" altLang="en-US" b="1" dirty="0">
                <a:latin typeface="游ゴシック" panose="020B0400000000000000" pitchFamily="50" charset="-128"/>
                <a:ea typeface="游ゴシック" panose="020B0400000000000000" pitchFamily="50" charset="-128"/>
              </a:rPr>
              <a:t>日本労働組合総連合会事務</a:t>
            </a:r>
            <a:r>
              <a:rPr lang="zh-TW" altLang="en-US" b="1" dirty="0" smtClean="0">
                <a:latin typeface="游ゴシック" panose="020B0400000000000000" pitchFamily="50" charset="-128"/>
                <a:ea typeface="游ゴシック" panose="020B0400000000000000" pitchFamily="50" charset="-128"/>
              </a:rPr>
              <a:t>局長</a:t>
            </a:r>
            <a:r>
              <a:rPr lang="ja-JP" altLang="en-US" b="1" dirty="0" smtClean="0">
                <a:latin typeface="游ゴシック" panose="020B0400000000000000" pitchFamily="50" charset="-128"/>
                <a:ea typeface="游ゴシック" panose="020B0400000000000000" pitchFamily="50" charset="-128"/>
              </a:rPr>
              <a:t>（右）に協力要請。</a:t>
            </a:r>
            <a:endParaRPr kumimoji="1" lang="en-US" altLang="ja-JP" b="1" dirty="0" smtClean="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18936"/>
          <a:stretch/>
        </p:blipFill>
        <p:spPr>
          <a:xfrm>
            <a:off x="193431" y="3704571"/>
            <a:ext cx="3744500" cy="2206758"/>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t="10135"/>
          <a:stretch/>
        </p:blipFill>
        <p:spPr>
          <a:xfrm>
            <a:off x="4087401" y="3717137"/>
            <a:ext cx="3390334" cy="2214974"/>
          </a:xfrm>
          <a:prstGeom prst="rect">
            <a:avLst/>
          </a:prstGeom>
        </p:spPr>
      </p:pic>
      <p:sp>
        <p:nvSpPr>
          <p:cNvPr id="6" name="テキスト ボックス 5"/>
          <p:cNvSpPr txBox="1"/>
          <p:nvPr/>
        </p:nvSpPr>
        <p:spPr>
          <a:xfrm>
            <a:off x="3782291" y="634469"/>
            <a:ext cx="4987860" cy="1200329"/>
          </a:xfrm>
          <a:prstGeom prst="rect">
            <a:avLst/>
          </a:prstGeom>
          <a:noFill/>
        </p:spPr>
        <p:txBody>
          <a:bodyPr wrap="square" rtlCol="0">
            <a:spAutoFit/>
          </a:bodyPr>
          <a:lstStyle/>
          <a:p>
            <a:r>
              <a:rPr kumimoji="1" lang="ja-JP" altLang="en-US" b="1" dirty="0" smtClean="0"/>
              <a:t>◀</a:t>
            </a:r>
            <a:r>
              <a:rPr kumimoji="1" lang="en-US" altLang="ja-JP" b="1" dirty="0" smtClean="0"/>
              <a:t>3</a:t>
            </a:r>
            <a:r>
              <a:rPr kumimoji="1" lang="ja-JP" altLang="en-US" b="1" dirty="0" smtClean="0"/>
              <a:t>月</a:t>
            </a:r>
            <a:r>
              <a:rPr kumimoji="1" lang="en-US" altLang="ja-JP" b="1" dirty="0" smtClean="0"/>
              <a:t>26</a:t>
            </a:r>
            <a:r>
              <a:rPr kumimoji="1" lang="ja-JP" altLang="en-US" b="1" dirty="0" smtClean="0"/>
              <a:t>日</a:t>
            </a:r>
            <a:endParaRPr kumimoji="1" lang="en-US" altLang="ja-JP" b="1" dirty="0" smtClean="0"/>
          </a:p>
          <a:p>
            <a:r>
              <a:rPr kumimoji="1" lang="ja-JP" altLang="en-US" b="1" dirty="0" smtClean="0"/>
              <a:t>参議院予算委員会にて新型コロナウイルス感染症に関連し、妊婦の不安解消に向けた取り組み等について答弁</a:t>
            </a:r>
            <a:endParaRPr kumimoji="1" lang="ja-JP" altLang="en-US" b="1" dirty="0"/>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058" y="1512644"/>
            <a:ext cx="3212554" cy="2141703"/>
          </a:xfrm>
          <a:prstGeom prst="rect">
            <a:avLst/>
          </a:prstGeom>
        </p:spPr>
      </p:pic>
      <p:sp>
        <p:nvSpPr>
          <p:cNvPr id="8" name="テキスト ボックス 7"/>
          <p:cNvSpPr txBox="1"/>
          <p:nvPr/>
        </p:nvSpPr>
        <p:spPr>
          <a:xfrm>
            <a:off x="99911" y="2200913"/>
            <a:ext cx="5806267" cy="1477328"/>
          </a:xfrm>
          <a:prstGeom prst="rect">
            <a:avLst/>
          </a:prstGeom>
          <a:noFill/>
        </p:spPr>
        <p:txBody>
          <a:bodyPr wrap="square" rtlCol="0">
            <a:spAutoFit/>
          </a:bodyPr>
          <a:lstStyle/>
          <a:p>
            <a:r>
              <a:rPr kumimoji="1" lang="ja-JP" altLang="en-US" b="1" dirty="0" smtClean="0"/>
              <a:t>　　　　　　　</a:t>
            </a:r>
            <a:r>
              <a:rPr kumimoji="1" lang="ja-JP" altLang="en-US" b="1" dirty="0" smtClean="0">
                <a:latin typeface="游ゴシック" panose="020B0400000000000000" pitchFamily="50" charset="-128"/>
                <a:ea typeface="游ゴシック" panose="020B0400000000000000" pitchFamily="50" charset="-128"/>
              </a:rPr>
              <a:t>　　　　　　　　　　　</a:t>
            </a:r>
            <a:r>
              <a:rPr kumimoji="1" lang="en-US" altLang="ja-JP" b="1" dirty="0" smtClean="0">
                <a:latin typeface="游ゴシック" panose="020B0400000000000000" pitchFamily="50" charset="-128"/>
                <a:ea typeface="游ゴシック" panose="020B0400000000000000" pitchFamily="50" charset="-128"/>
              </a:rPr>
              <a:t>4</a:t>
            </a:r>
            <a:r>
              <a:rPr kumimoji="1" lang="ja-JP" altLang="en-US" b="1" dirty="0" smtClean="0">
                <a:latin typeface="游ゴシック" panose="020B0400000000000000" pitchFamily="50" charset="-128"/>
                <a:ea typeface="游ゴシック" panose="020B0400000000000000" pitchFamily="50" charset="-128"/>
              </a:rPr>
              <a:t>月</a:t>
            </a:r>
            <a:r>
              <a:rPr kumimoji="1" lang="en-US" altLang="ja-JP" b="1" dirty="0" smtClean="0">
                <a:latin typeface="游ゴシック" panose="020B0400000000000000" pitchFamily="50" charset="-128"/>
                <a:ea typeface="游ゴシック" panose="020B0400000000000000" pitchFamily="50" charset="-128"/>
              </a:rPr>
              <a:t>14</a:t>
            </a:r>
            <a:r>
              <a:rPr kumimoji="1" lang="ja-JP" altLang="en-US" b="1" dirty="0" smtClean="0">
                <a:latin typeface="游ゴシック" panose="020B0400000000000000" pitchFamily="50" charset="-128"/>
                <a:ea typeface="游ゴシック" panose="020B0400000000000000" pitchFamily="50" charset="-128"/>
              </a:rPr>
              <a:t>日▶</a:t>
            </a:r>
            <a:endParaRPr kumimoji="1" lang="en-US" altLang="ja-JP" b="1" dirty="0" smtClean="0">
              <a:latin typeface="游ゴシック" panose="020B0400000000000000" pitchFamily="50" charset="-128"/>
              <a:ea typeface="游ゴシック" panose="020B0400000000000000" pitchFamily="50" charset="-128"/>
            </a:endParaRPr>
          </a:p>
          <a:p>
            <a:r>
              <a:rPr lang="ja-JP" altLang="ja-JP" b="1" dirty="0">
                <a:latin typeface="游ゴシック" panose="020B0400000000000000" pitchFamily="50" charset="-128"/>
                <a:ea typeface="游ゴシック" panose="020B0400000000000000" pitchFamily="50" charset="-128"/>
              </a:rPr>
              <a:t>自民党女性局（三原じゅん子局長）から新型コロナウイルス対応に関わる医療従事者への風評被害対策や自宅待機中の</a:t>
            </a:r>
            <a:r>
              <a:rPr lang="en-US" altLang="ja-JP" b="1" dirty="0">
                <a:latin typeface="游ゴシック" panose="020B0400000000000000" pitchFamily="50" charset="-128"/>
                <a:ea typeface="游ゴシック" panose="020B0400000000000000" pitchFamily="50" charset="-128"/>
              </a:rPr>
              <a:t>DV</a:t>
            </a:r>
            <a:r>
              <a:rPr lang="ja-JP" altLang="ja-JP" b="1" dirty="0">
                <a:latin typeface="游ゴシック" panose="020B0400000000000000" pitchFamily="50" charset="-128"/>
                <a:ea typeface="游ゴシック" panose="020B0400000000000000" pitchFamily="50" charset="-128"/>
              </a:rPr>
              <a:t>対策等に関する要望書を今井絵理子内閣府政務官とともに</a:t>
            </a:r>
            <a:r>
              <a:rPr lang="ja-JP" altLang="ja-JP" b="1" dirty="0" smtClean="0">
                <a:latin typeface="游ゴシック" panose="020B0400000000000000" pitchFamily="50" charset="-128"/>
                <a:ea typeface="游ゴシック" panose="020B0400000000000000" pitchFamily="50" charset="-128"/>
              </a:rPr>
              <a:t>受理。</a:t>
            </a:r>
            <a:endParaRPr kumimoji="1" lang="ja-JP" altLang="en-US" b="1" dirty="0">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4337228" y="133908"/>
            <a:ext cx="3877985" cy="461665"/>
          </a:xfrm>
          <a:prstGeom prst="rect">
            <a:avLst/>
          </a:prstGeom>
          <a:noFill/>
        </p:spPr>
        <p:txBody>
          <a:bodyPr wrap="none" rtlCol="0">
            <a:spAutoFit/>
          </a:bodyPr>
          <a:lstStyle/>
          <a:p>
            <a:r>
              <a:rPr kumimoji="1" lang="ja-JP" altLang="en-US" sz="2400" b="1" u="sng" dirty="0" smtClean="0">
                <a:solidFill>
                  <a:srgbClr val="FF0000"/>
                </a:solidFill>
              </a:rPr>
              <a:t>妊婦、女性を守る取り組み</a:t>
            </a:r>
            <a:endParaRPr kumimoji="1" lang="ja-JP" altLang="en-US" sz="2400" b="1" u="sng" dirty="0">
              <a:solidFill>
                <a:srgbClr val="FF0000"/>
              </a:solidFill>
            </a:endParaRPr>
          </a:p>
        </p:txBody>
      </p:sp>
      <p:sp>
        <p:nvSpPr>
          <p:cNvPr id="11" name="スライド番号プレースホルダー 10"/>
          <p:cNvSpPr>
            <a:spLocks noGrp="1"/>
          </p:cNvSpPr>
          <p:nvPr>
            <p:ph type="sldNum" sz="quarter" idx="12"/>
          </p:nvPr>
        </p:nvSpPr>
        <p:spPr/>
        <p:txBody>
          <a:bodyPr/>
          <a:lstStyle/>
          <a:p>
            <a:fld id="{8A15BBAB-31C6-4FCA-89E1-A3C076BE8D10}" type="slidenum">
              <a:rPr kumimoji="1" lang="ja-JP" altLang="en-US" smtClean="0"/>
              <a:t>18</a:t>
            </a:fld>
            <a:endParaRPr kumimoji="1" lang="ja-JP" altLang="en-US"/>
          </a:p>
        </p:txBody>
      </p:sp>
    </p:spTree>
    <p:extLst>
      <p:ext uri="{BB962C8B-B14F-4D97-AF65-F5344CB8AC3E}">
        <p14:creationId xmlns:p14="http://schemas.microsoft.com/office/powerpoint/2010/main" val="1688126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50733" y="2569037"/>
            <a:ext cx="8950404" cy="1122152"/>
          </a:xfrm>
          <a:prstGeom prst="rect">
            <a:avLst/>
          </a:prstGeom>
          <a:noFill/>
          <a:ln>
            <a:solidFill>
              <a:schemeClr val="tx1"/>
            </a:solidFill>
          </a:ln>
        </p:spPr>
        <p:txBody>
          <a:bodyPr wrap="square" tIns="216000" rtlCol="0">
            <a:noAutofit/>
          </a:bodyPr>
          <a:lstStyle/>
          <a:p>
            <a:pPr marL="180975" marR="0" lvl="0" indent="-180975" algn="l" defTabSz="9144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妊娠中</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・出産</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後１年</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以内の女性労働者</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が、母子保健法の保健</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指導・</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健康診査（妊婦健診等）の</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際</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に医師又は助産師</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から指導を</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受け、それを事業</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主に申し出た場合</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、その</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指導事項を守ることができるようにするために必要な</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措置</a:t>
            </a:r>
            <a:r>
              <a:rPr kumimoji="1" lang="ja-JP" altLang="en-US" sz="12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（通勤緩和、休憩、症状等に関する措置（作業の制限、勤務時間の短縮、休業等））</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講じることが事業主に義務付けられています</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。（男女雇用機会均等法第</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条）</a:t>
            </a:r>
            <a:endPar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p:cNvSpPr txBox="1"/>
          <p:nvPr/>
        </p:nvSpPr>
        <p:spPr>
          <a:xfrm>
            <a:off x="47564" y="5903904"/>
            <a:ext cx="8924780" cy="477424"/>
          </a:xfrm>
          <a:prstGeom prst="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告示日・適用日</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：令和２年</a:t>
            </a:r>
            <a:r>
              <a:rPr kumimoji="1" lang="ja-JP" altLang="en-US" sz="14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t>５月７日（</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予定）</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テキスト ボックス 9"/>
          <p:cNvSpPr txBox="1"/>
          <p:nvPr/>
        </p:nvSpPr>
        <p:spPr>
          <a:xfrm>
            <a:off x="34958" y="3928536"/>
            <a:ext cx="9049928" cy="1588696"/>
          </a:xfrm>
          <a:prstGeom prst="rect">
            <a:avLst/>
          </a:prstGeom>
          <a:noFill/>
          <a:ln>
            <a:solidFill>
              <a:schemeClr val="tx1"/>
            </a:solidFill>
          </a:ln>
        </p:spPr>
        <p:txBody>
          <a:bodyPr wrap="square" tIns="216000" rtlCol="0">
            <a:no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lang="ja-JP" altLang="en-US" sz="1400" dirty="0">
                <a:solidFill>
                  <a:prstClr val="black"/>
                </a:solidFill>
                <a:latin typeface="ＭＳ Ｐゴシック" panose="020B0600070205080204" pitchFamily="50" charset="-128"/>
                <a:ea typeface="ＭＳ Ｐゴシック" panose="020B060007020508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妊娠中の女性労働者が、妊婦健診等に基づき、その作業等における</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新型コロナウイルス感染症に感染するおそれに関する心理的なストレスが母体又は胎児の健康保持に影響があるとして</a:t>
            </a:r>
            <a:r>
              <a:rPr kumimoji="1" lang="ja-JP"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医師又は助産師から指導を受け、それを事業主に申し出た場合には、事業主は、この指導に基づき、作業の制限、出勤の制限（在宅勤務又は休業をいう。）等の必要な措置を講じるものとします。</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lvl="0">
              <a:spcBef>
                <a:spcPts val="600"/>
              </a:spcBef>
            </a:pP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令和３年１月</a:t>
            </a:r>
            <a:r>
              <a:rPr kumimoji="1" lang="en-US" altLang="ja-JP"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31</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a:t>
            </a:r>
            <a:r>
              <a:rPr lang="ja-JP" altLang="en-US" sz="1400" dirty="0" smtClean="0">
                <a:solidFill>
                  <a:prstClr val="black"/>
                </a:solidFill>
                <a:latin typeface="ＭＳ Ｐゴシック" panose="020B0600070205080204" pitchFamily="50" charset="-128"/>
              </a:rPr>
              <a:t>まで</a:t>
            </a:r>
            <a:r>
              <a:rPr lang="ja-JP" altLang="en-US" sz="1100" dirty="0" smtClean="0">
                <a:solidFill>
                  <a:prstClr val="black"/>
                </a:solidFill>
                <a:latin typeface="ＭＳ Ｐゴシック" panose="020B0600070205080204" pitchFamily="50" charset="-128"/>
              </a:rPr>
              <a:t>（注）</a:t>
            </a:r>
            <a:r>
              <a:rPr lang="ja-JP" altLang="en-US" sz="1400" dirty="0">
                <a:solidFill>
                  <a:prstClr val="black"/>
                </a:solidFill>
                <a:latin typeface="ＭＳ Ｐゴシック" panose="020B0600070205080204" pitchFamily="50" charset="-128"/>
              </a:rPr>
              <a:t>の</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時限的な措置になります。　</a:t>
            </a: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lvl="0" algn="r"/>
            <a:r>
              <a:rPr kumimoji="1" lang="ja-JP" altLang="en-US" sz="105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（注）　新型インフルエンザ等対策特別措置法において新型コロナウイルス感染症を適用対象とする暫定措置の期限を踏まえて設定</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 name="正方形/長方形 3"/>
          <p:cNvSpPr/>
          <p:nvPr/>
        </p:nvSpPr>
        <p:spPr>
          <a:xfrm>
            <a:off x="19376" y="0"/>
            <a:ext cx="9108000" cy="5395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新型</a:t>
            </a:r>
            <a:r>
              <a:rPr kumimoji="1" lang="ja-JP"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コロナウイルス感染症の状況を踏まえ、母性健康管理措置の指針（告示）</a:t>
            </a:r>
            <a:r>
              <a:rPr kumimoji="1" lang="ja-JP"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を</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改正します</a:t>
            </a: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労働政策審議会において告示改正案要綱を諮問・答申しました～</a:t>
            </a:r>
            <a:endParaRPr kumimoji="1" lang="en-US"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7" name="角丸四角形 6"/>
          <p:cNvSpPr/>
          <p:nvPr/>
        </p:nvSpPr>
        <p:spPr>
          <a:xfrm>
            <a:off x="57454" y="3758469"/>
            <a:ext cx="6242738" cy="3328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新型コロナウイルス感染症に関する措置（令和</a:t>
            </a:r>
            <a:r>
              <a:rPr kumimoji="1" lang="en-US" altLang="ja-JP"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3</a:t>
            </a: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年</a:t>
            </a:r>
            <a:r>
              <a:rPr kumimoji="1" lang="en-US" altLang="ja-JP"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1</a:t>
            </a: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月</a:t>
            </a:r>
            <a:r>
              <a:rPr kumimoji="1" lang="en-US" altLang="ja-JP"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31</a:t>
            </a: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日まで）</a:t>
            </a:r>
            <a:endParaRPr kumimoji="1" lang="ja-JP" altLang="en-US" sz="16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endParaRPr>
          </a:p>
        </p:txBody>
      </p:sp>
      <p:sp>
        <p:nvSpPr>
          <p:cNvPr id="8" name="スライド番号プレースホルダー 7"/>
          <p:cNvSpPr>
            <a:spLocks noGrp="1"/>
          </p:cNvSpPr>
          <p:nvPr>
            <p:ph type="sldNum" sz="quarter" idx="12"/>
          </p:nvPr>
        </p:nvSpPr>
        <p:spPr>
          <a:xfrm>
            <a:off x="9025471" y="843927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5" name="角丸四角形 14"/>
          <p:cNvSpPr/>
          <p:nvPr/>
        </p:nvSpPr>
        <p:spPr>
          <a:xfrm>
            <a:off x="35262" y="5744455"/>
            <a:ext cx="2130010" cy="310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適用期日等（予定）</a:t>
            </a:r>
            <a:endParaRPr kumimoji="1" lang="ja-JP" altLang="en-US" sz="16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endParaRPr>
          </a:p>
        </p:txBody>
      </p:sp>
      <p:sp>
        <p:nvSpPr>
          <p:cNvPr id="18" name="テキスト ボックス 17"/>
          <p:cNvSpPr txBox="1"/>
          <p:nvPr/>
        </p:nvSpPr>
        <p:spPr>
          <a:xfrm>
            <a:off x="467544" y="6479179"/>
            <a:ext cx="8626133" cy="319683"/>
          </a:xfrm>
          <a:prstGeom prst="roundRect">
            <a:avLst>
              <a:gd name="adj" fmla="val 6675"/>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女性労働者が事業主に的確に指導事項を伝えられるよう、</a:t>
            </a:r>
            <a:r>
              <a:rPr kumimoji="1" lang="ja-JP" altLang="en-US" sz="1400" b="1" i="0" u="sng" strike="noStrike" kern="1200" cap="none" spc="0" normalizeH="0" baseline="0" noProof="0" dirty="0" smtClean="0">
                <a:ln>
                  <a:noFill/>
                </a:ln>
                <a:solidFill>
                  <a:srgbClr val="FF0066"/>
                </a:solidFill>
                <a:effectLst/>
                <a:uLnTx/>
                <a:uFillTx/>
                <a:latin typeface="Meiryo UI" panose="020B0604030504040204" pitchFamily="50" charset="-128"/>
                <a:ea typeface="Meiryo UI" panose="020B0604030504040204" pitchFamily="50" charset="-128"/>
                <a:cs typeface="+mn-cs"/>
              </a:rPr>
              <a:t>「母性健康管理指導</a:t>
            </a:r>
            <a:r>
              <a:rPr kumimoji="1" lang="ja-JP" altLang="en-US" sz="1400" b="1" i="0" u="sng" strike="noStrike" kern="1200" cap="none" spc="0" normalizeH="0" baseline="0" noProof="0" dirty="0">
                <a:ln>
                  <a:noFill/>
                </a:ln>
                <a:solidFill>
                  <a:srgbClr val="FF0066"/>
                </a:solidFill>
                <a:effectLst/>
                <a:uLnTx/>
                <a:uFillTx/>
                <a:latin typeface="Meiryo UI" panose="020B0604030504040204" pitchFamily="50" charset="-128"/>
                <a:ea typeface="Meiryo UI" panose="020B0604030504040204" pitchFamily="50" charset="-128"/>
                <a:cs typeface="+mn-cs"/>
              </a:rPr>
              <a:t>事項</a:t>
            </a:r>
            <a:r>
              <a:rPr kumimoji="1" lang="ja-JP" altLang="en-US" sz="1400" b="1" i="0" u="sng" strike="noStrike" kern="1200" cap="none" spc="0" normalizeH="0" baseline="0" noProof="0" dirty="0" smtClean="0">
                <a:ln>
                  <a:noFill/>
                </a:ln>
                <a:solidFill>
                  <a:srgbClr val="FF0066"/>
                </a:solidFill>
                <a:effectLst/>
                <a:uLnTx/>
                <a:uFillTx/>
                <a:latin typeface="Meiryo UI" panose="020B0604030504040204" pitchFamily="50" charset="-128"/>
                <a:ea typeface="Meiryo UI" panose="020B0604030504040204" pitchFamily="50" charset="-128"/>
                <a:cs typeface="+mn-cs"/>
              </a:rPr>
              <a:t>連絡カード」</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の活用を促します</a:t>
            </a:r>
            <a:r>
              <a:rPr kumimoji="1" lang="ja-JP" altLang="en-US" sz="14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角丸四角形 10"/>
          <p:cNvSpPr/>
          <p:nvPr/>
        </p:nvSpPr>
        <p:spPr>
          <a:xfrm>
            <a:off x="57454" y="2407822"/>
            <a:ext cx="2354306" cy="319880"/>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rPr>
              <a:t>母性健康管理措置とは</a:t>
            </a:r>
            <a:endParaRPr kumimoji="1" lang="ja-JP" altLang="en-US" sz="1600" b="0" i="0" u="none" strike="noStrike" kern="1200" cap="none" spc="0" normalizeH="0" baseline="0" noProof="0" dirty="0">
              <a:ln>
                <a:noFill/>
              </a:ln>
              <a:solidFill>
                <a:prstClr val="black"/>
              </a:solidFill>
              <a:effectLst/>
              <a:uLnTx/>
              <a:uFillTx/>
              <a:latin typeface="ＤＨＰ特太ゴシック体" panose="020B0500000000000000" pitchFamily="50" charset="-128"/>
              <a:ea typeface="ＤＨＰ特太ゴシック体" panose="020B0500000000000000" pitchFamily="50" charset="-128"/>
              <a:cs typeface="+mn-cs"/>
            </a:endParaRPr>
          </a:p>
        </p:txBody>
      </p:sp>
      <p:sp>
        <p:nvSpPr>
          <p:cNvPr id="2" name="角丸四角形 1"/>
          <p:cNvSpPr/>
          <p:nvPr/>
        </p:nvSpPr>
        <p:spPr>
          <a:xfrm>
            <a:off x="49380" y="606282"/>
            <a:ext cx="9044298" cy="1742598"/>
          </a:xfrm>
          <a:prstGeom prst="round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180975" algn="l" defTabSz="9144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新型</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コロナウイルス感染症の感染が</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拡大</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する中、</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妊娠中</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の女性労働者は、職場における作業内容等によって</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、新型コロナウイルスの感染</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に大きな不安</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を抱える場合があり、その</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心理的なストレスが</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母体</a:t>
            </a:r>
            <a:r>
              <a:rPr kumimoji="1" lang="ja-JP" altLang="en-US"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胎児</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の健康保持に影響を</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与えるおそれ</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があ</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ります。</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0975" marR="0" lvl="0" indent="-180975" algn="l" defTabSz="914400" rtl="0" eaLnBrk="1" fontAlgn="auto" latinLnBrk="0" hangingPunct="1">
              <a:lnSpc>
                <a:spcPts val="8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0975" marR="0" lvl="0" indent="-180975" algn="l" defTabSz="914400" rtl="0" eaLnBrk="1" fontAlgn="auto" latinLnBrk="0" hangingPunct="1">
              <a:lnSpc>
                <a:spcPts val="17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母</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と子という</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「２つの生命」</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を守るという観点、そして</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少子化対策</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としても、妊娠中の女性労働者が、安心して妊娠を継続し、子どもを産み育てられるような環境を整備することが</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重要</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です</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180975" marR="0" lvl="0" indent="-180975" algn="l" defTabSz="914400" rtl="0" eaLnBrk="1" fontAlgn="auto" latinLnBrk="0" hangingPunct="1">
              <a:lnSpc>
                <a:spcPts val="1700"/>
              </a:lnSpc>
              <a:spcBef>
                <a:spcPts val="60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この</a:t>
            </a:r>
            <a:r>
              <a:rPr kumimoji="1" lang="ja-JP"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ため、妊娠中の女性労働者の母性健康管理を適切に図ることができる</a:t>
            </a:r>
            <a:r>
              <a:rPr kumimoji="1" lang="ja-JP" altLang="ja-JP"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よう</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妊娠中</a:t>
            </a:r>
            <a:r>
              <a:rPr kumimoji="1" lang="ja-JP" altLang="ja-JP"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の女性労働者の母性健康管理上の措置として、新型コロナウイルス感染症に関する措置</a:t>
            </a:r>
            <a:r>
              <a:rPr kumimoji="1" lang="ja-JP" altLang="ja-JP"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を</a:t>
            </a:r>
            <a:r>
              <a:rPr kumimoji="1" lang="ja-JP" altLang="en-US" sz="1400" b="1" i="0" u="sng"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新たに規定する予定です</a:t>
            </a: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（告示改正予定）。</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右矢印 2"/>
          <p:cNvSpPr/>
          <p:nvPr/>
        </p:nvSpPr>
        <p:spPr>
          <a:xfrm>
            <a:off x="107504" y="6453336"/>
            <a:ext cx="360040" cy="3600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テキスト ボックス 13"/>
          <p:cNvSpPr txBox="1"/>
          <p:nvPr/>
        </p:nvSpPr>
        <p:spPr>
          <a:xfrm>
            <a:off x="-86417" y="5491056"/>
            <a:ext cx="9180094" cy="371250"/>
          </a:xfrm>
          <a:prstGeom prst="rect">
            <a:avLst/>
          </a:prstGeom>
          <a:noFill/>
          <a:ln>
            <a:noFill/>
          </a:ln>
        </p:spPr>
        <p:txBody>
          <a:bodyPr wrap="square" rtlCol="0">
            <a:noAutofit/>
          </a:bodyPr>
          <a:lstStyle/>
          <a:p>
            <a:pPr marL="176213" lvl="0" indent="-176213">
              <a:lnSpc>
                <a:spcPts val="1200"/>
              </a:lnSpc>
              <a:defRPr/>
            </a:pPr>
            <a:r>
              <a:rPr lang="en-US" altLang="ja-JP" sz="900" dirty="0">
                <a:solidFill>
                  <a:prstClr val="black"/>
                </a:solidFill>
                <a:latin typeface="+mn-ea"/>
              </a:rPr>
              <a:t>※</a:t>
            </a:r>
            <a:r>
              <a:rPr lang="ja-JP" altLang="en-US" sz="900" dirty="0">
                <a:solidFill>
                  <a:prstClr val="black"/>
                </a:solidFill>
                <a:latin typeface="+mn-ea"/>
              </a:rPr>
              <a:t>　「</a:t>
            </a:r>
            <a:r>
              <a:rPr lang="ja-JP" altLang="ja-JP" sz="900" dirty="0">
                <a:solidFill>
                  <a:prstClr val="black"/>
                </a:solidFill>
                <a:latin typeface="+mn-ea"/>
              </a:rPr>
              <a:t>妊娠中及び出産後の女性労働者が保健指導又は健康診査に基づく指導事項を守ることができるようにするために事業主が講ずべき措置に関する指針</a:t>
            </a:r>
            <a:r>
              <a:rPr lang="ja-JP" altLang="en-US" sz="900" dirty="0">
                <a:solidFill>
                  <a:prstClr val="black"/>
                </a:solidFill>
                <a:latin typeface="+mn-ea"/>
              </a:rPr>
              <a:t>」の一部改正を予定</a:t>
            </a:r>
            <a:r>
              <a:rPr lang="ja-JP" altLang="en-US" sz="900" dirty="0" smtClean="0">
                <a:solidFill>
                  <a:prstClr val="black"/>
                </a:solidFill>
                <a:latin typeface="+mn-ea"/>
              </a:rPr>
              <a:t>。</a:t>
            </a:r>
            <a:endParaRPr kumimoji="1" lang="en-US" altLang="ja-JP" sz="900" b="0" i="0" u="none" strike="noStrike" kern="1200" cap="none" spc="0" normalizeH="0" baseline="0" noProof="0" dirty="0">
              <a:ln>
                <a:noFill/>
              </a:ln>
              <a:solidFill>
                <a:prstClr val="black"/>
              </a:solidFill>
              <a:effectLst/>
              <a:uLnTx/>
              <a:uFillTx/>
              <a:latin typeface="+mn-ea"/>
            </a:endParaRPr>
          </a:p>
        </p:txBody>
      </p:sp>
    </p:spTree>
    <p:extLst>
      <p:ext uri="{BB962C8B-B14F-4D97-AF65-F5344CB8AC3E}">
        <p14:creationId xmlns:p14="http://schemas.microsoft.com/office/powerpoint/2010/main" val="2693194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l="-6000" r="-6000"/>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259976" y="1025942"/>
            <a:ext cx="8615083" cy="4154984"/>
          </a:xfrm>
          <a:prstGeom prst="rect">
            <a:avLst/>
          </a:prstGeom>
          <a:noFill/>
        </p:spPr>
        <p:txBody>
          <a:bodyPr wrap="square" rtlCol="0">
            <a:spAutoFit/>
          </a:bodyPr>
          <a:lstStyle/>
          <a:p>
            <a:pPr algn="ctr"/>
            <a:r>
              <a:rPr kumimoji="1" lang="ja-JP" altLang="en-US" sz="4400" b="1" u="sng" dirty="0" smtClean="0">
                <a:solidFill>
                  <a:schemeClr val="bg1"/>
                </a:solidFill>
                <a:effectLst>
                  <a:outerShdw blurRad="38100" dist="38100" dir="2700000" algn="tl">
                    <a:srgbClr val="000000">
                      <a:alpha val="43137"/>
                    </a:srgbClr>
                  </a:outerShdw>
                </a:effectLst>
              </a:rPr>
              <a:t>はじめに</a:t>
            </a:r>
            <a:endParaRPr kumimoji="1" lang="en-US" altLang="ja-JP" sz="4400" b="1" u="sng" dirty="0" smtClean="0">
              <a:solidFill>
                <a:schemeClr val="bg1"/>
              </a:solidFill>
              <a:effectLst>
                <a:outerShdw blurRad="38100" dist="38100" dir="2700000" algn="tl">
                  <a:srgbClr val="000000">
                    <a:alpha val="43137"/>
                  </a:srgbClr>
                </a:outerShdw>
              </a:effectLst>
            </a:endParaRPr>
          </a:p>
          <a:p>
            <a:endParaRPr kumimoji="1" lang="en-US" altLang="ja-JP" sz="4400" b="1" dirty="0" smtClean="0">
              <a:solidFill>
                <a:schemeClr val="bg1"/>
              </a:solidFill>
              <a:effectLst>
                <a:outerShdw blurRad="38100" dist="38100" dir="2700000" algn="tl">
                  <a:srgbClr val="000000">
                    <a:alpha val="43137"/>
                  </a:srgbClr>
                </a:outerShdw>
              </a:effectLst>
            </a:endParaRPr>
          </a:p>
          <a:p>
            <a:r>
              <a:rPr kumimoji="1" lang="ja-JP" altLang="en-US" sz="4400" b="1" dirty="0" smtClean="0">
                <a:solidFill>
                  <a:schemeClr val="bg1"/>
                </a:solidFill>
                <a:effectLst>
                  <a:outerShdw blurRad="38100" dist="38100" dir="2700000" algn="tl">
                    <a:srgbClr val="000000">
                      <a:alpha val="43137"/>
                    </a:srgbClr>
                  </a:outerShdw>
                </a:effectLst>
              </a:rPr>
              <a:t>　新型コロナウイルス感染症対策の最前線でご尽力されている医療関係者の皆様に心より敬意と感謝を申し上げます。</a:t>
            </a:r>
            <a:endParaRPr kumimoji="1" lang="ja-JP" altLang="en-US" sz="4400" b="1" dirty="0">
              <a:solidFill>
                <a:schemeClr val="bg1"/>
              </a:solidFill>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12"/>
          </p:nvPr>
        </p:nvSpPr>
        <p:spPr/>
        <p:txBody>
          <a:bodyPr/>
          <a:lstStyle/>
          <a:p>
            <a:fld id="{8A15BBAB-31C6-4FCA-89E1-A3C076BE8D10}" type="slidenum">
              <a:rPr kumimoji="1" lang="ja-JP" altLang="en-US" smtClean="0"/>
              <a:t>2</a:t>
            </a:fld>
            <a:endParaRPr kumimoji="1" lang="ja-JP" altLang="en-US"/>
          </a:p>
        </p:txBody>
      </p:sp>
    </p:spTree>
    <p:extLst>
      <p:ext uri="{BB962C8B-B14F-4D97-AF65-F5344CB8AC3E}">
        <p14:creationId xmlns:p14="http://schemas.microsoft.com/office/powerpoint/2010/main" val="553026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7"/>
          <p:cNvSpPr>
            <a:spLocks noGrp="1"/>
          </p:cNvSpPr>
          <p:nvPr>
            <p:ph type="sldNum" sz="quarter" idx="12"/>
          </p:nvPr>
        </p:nvSpPr>
        <p:spPr>
          <a:xfrm>
            <a:off x="9025471" y="843927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A29CB-BA86-48A6-80E1-CB8750A963B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14" name="角丸四角形 13"/>
          <p:cNvSpPr/>
          <p:nvPr/>
        </p:nvSpPr>
        <p:spPr>
          <a:xfrm>
            <a:off x="4132061" y="1197977"/>
            <a:ext cx="2282556" cy="1750092"/>
          </a:xfrm>
          <a:prstGeom prst="roundRect">
            <a:avLst/>
          </a:prstGeom>
          <a:solidFill>
            <a:schemeClr val="accent5">
              <a:lumMod val="40000"/>
              <a:lumOff val="60000"/>
            </a:schemeClr>
          </a:solidFill>
          <a:ln w="762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0" name="楕円 19"/>
          <p:cNvSpPr/>
          <p:nvPr/>
        </p:nvSpPr>
        <p:spPr>
          <a:xfrm>
            <a:off x="1472541" y="1043791"/>
            <a:ext cx="2401730" cy="2384149"/>
          </a:xfrm>
          <a:prstGeom prst="ellipse">
            <a:avLst/>
          </a:prstGeom>
          <a:solidFill>
            <a:srgbClr val="FFCC66"/>
          </a:solidFill>
          <a:ln w="762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1" name="テキスト ボックス 20"/>
          <p:cNvSpPr txBox="1"/>
          <p:nvPr/>
        </p:nvSpPr>
        <p:spPr>
          <a:xfrm>
            <a:off x="215856" y="5192849"/>
            <a:ext cx="61420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79646">
                    <a:lumMod val="50000"/>
                  </a:srgbClr>
                </a:solidFill>
                <a:effectLst/>
                <a:uLnTx/>
                <a:uFillTx/>
                <a:latin typeface="游ゴシック Medium" panose="020B0500000000000000" pitchFamily="50" charset="-128"/>
                <a:ea typeface="游ゴシック Medium" panose="020B0500000000000000" pitchFamily="50" charset="-128"/>
                <a:cs typeface="+mn-cs"/>
              </a:rPr>
              <a:t>母健連絡カードは、厚生労働省ホームページ</a:t>
            </a:r>
            <a:r>
              <a:rPr kumimoji="1" lang="ja-JP" altLang="en-US" sz="1100" b="0" i="0" u="none" strike="noStrike" kern="1200" cap="none" spc="0" normalizeH="0" baseline="0" noProof="0" dirty="0" smtClean="0">
                <a:ln>
                  <a:noFill/>
                </a:ln>
                <a:solidFill>
                  <a:srgbClr val="F79646">
                    <a:lumMod val="50000"/>
                  </a:srgbClr>
                </a:solidFill>
                <a:effectLst/>
                <a:uLnTx/>
                <a:uFillTx/>
                <a:latin typeface="游ゴシック Medium" panose="020B0500000000000000" pitchFamily="50" charset="-128"/>
                <a:ea typeface="游ゴシック Medium" panose="020B0500000000000000" pitchFamily="50" charset="-128"/>
                <a:cs typeface="+mn-cs"/>
              </a:rPr>
              <a:t>や「女性にやさしい</a:t>
            </a:r>
            <a:r>
              <a:rPr kumimoji="1" lang="ja-JP" altLang="en-US" sz="1100" b="0" i="0" u="none" strike="noStrike" kern="1200" cap="none" spc="0" normalizeH="0" baseline="0" noProof="0" dirty="0">
                <a:ln>
                  <a:noFill/>
                </a:ln>
                <a:solidFill>
                  <a:srgbClr val="F79646">
                    <a:lumMod val="50000"/>
                  </a:srgbClr>
                </a:solidFill>
                <a:effectLst/>
                <a:uLnTx/>
                <a:uFillTx/>
                <a:latin typeface="游ゴシック Medium" panose="020B0500000000000000" pitchFamily="50" charset="-128"/>
                <a:ea typeface="游ゴシック Medium" panose="020B0500000000000000" pitchFamily="50" charset="-128"/>
                <a:cs typeface="+mn-cs"/>
              </a:rPr>
              <a:t>職場づくりナビ」からダウンロードできます</a:t>
            </a:r>
            <a:r>
              <a:rPr kumimoji="1" lang="ja-JP" altLang="en-US" sz="1100" b="0" i="0" u="none" strike="noStrike" kern="1200" cap="none" spc="0" normalizeH="0" baseline="0" noProof="0" dirty="0" smtClean="0">
                <a:ln>
                  <a:noFill/>
                </a:ln>
                <a:solidFill>
                  <a:srgbClr val="F79646">
                    <a:lumMod val="50000"/>
                  </a:srgbClr>
                </a:solidFill>
                <a:effectLst/>
                <a:uLnTx/>
                <a:uFillTx/>
                <a:latin typeface="游ゴシック Medium" panose="020B0500000000000000" pitchFamily="50" charset="-128"/>
                <a:ea typeface="游ゴシック Medium" panose="020B0500000000000000" pitchFamily="50" charset="-128"/>
                <a:cs typeface="+mn-cs"/>
              </a:rPr>
              <a:t>。また、ほとんど</a:t>
            </a:r>
            <a:r>
              <a:rPr kumimoji="1" lang="ja-JP" altLang="en-US" sz="1100" b="0" i="0" u="none" strike="noStrike" kern="1200" cap="none" spc="0" normalizeH="0" baseline="0" noProof="0" dirty="0">
                <a:ln>
                  <a:noFill/>
                </a:ln>
                <a:solidFill>
                  <a:srgbClr val="F79646">
                    <a:lumMod val="50000"/>
                  </a:srgbClr>
                </a:solidFill>
                <a:effectLst/>
                <a:uLnTx/>
                <a:uFillTx/>
                <a:latin typeface="游ゴシック Medium" panose="020B0500000000000000" pitchFamily="50" charset="-128"/>
                <a:ea typeface="游ゴシック Medium" panose="020B0500000000000000" pitchFamily="50" charset="-128"/>
                <a:cs typeface="+mn-cs"/>
              </a:rPr>
              <a:t>の母子健康手帳にも様式が記載されています。</a:t>
            </a:r>
          </a:p>
        </p:txBody>
      </p:sp>
      <p:pic>
        <p:nvPicPr>
          <p:cNvPr id="22" name="図 21"/>
          <p:cNvPicPr>
            <a:picLocks noChangeAspect="1"/>
          </p:cNvPicPr>
          <p:nvPr/>
        </p:nvPicPr>
        <p:blipFill>
          <a:blip r:embed="rId2"/>
          <a:stretch>
            <a:fillRect/>
          </a:stretch>
        </p:blipFill>
        <p:spPr>
          <a:xfrm>
            <a:off x="1855661" y="1411622"/>
            <a:ext cx="1626334" cy="2354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図 22"/>
          <p:cNvPicPr>
            <a:picLocks noChangeAspect="1"/>
          </p:cNvPicPr>
          <p:nvPr/>
        </p:nvPicPr>
        <p:blipFill>
          <a:blip r:embed="rId3"/>
          <a:stretch>
            <a:fillRect/>
          </a:stretch>
        </p:blipFill>
        <p:spPr>
          <a:xfrm>
            <a:off x="6586190" y="2869408"/>
            <a:ext cx="2494333" cy="36857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角丸四角形 23"/>
          <p:cNvSpPr/>
          <p:nvPr/>
        </p:nvSpPr>
        <p:spPr>
          <a:xfrm>
            <a:off x="58013" y="8725"/>
            <a:ext cx="9022510" cy="534280"/>
          </a:xfrm>
          <a:prstGeom prst="round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新型コロナウイルス感染症に関する</a:t>
            </a:r>
            <a:endParaRPr kumimoji="1" lang="en-US" altLang="ja-JP" sz="170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母性健康管理指導事項連絡カード（母健</a:t>
            </a:r>
            <a:r>
              <a:rPr kumimoji="1" lang="ja-JP" altLang="en-US" sz="17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連絡</a:t>
            </a:r>
            <a:r>
              <a:rPr kumimoji="1" lang="ja-JP" altLang="en-US" sz="170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カード）の</a:t>
            </a:r>
            <a:r>
              <a:rPr kumimoji="1" lang="ja-JP" altLang="en-US" sz="17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活用</a:t>
            </a:r>
            <a:r>
              <a:rPr kumimoji="1" lang="ja-JP" altLang="en-US" sz="170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方法（イメージ）</a:t>
            </a:r>
            <a:endParaRPr kumimoji="1" lang="ja-JP" altLang="en-US" sz="170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7" name="角丸四角形 26"/>
          <p:cNvSpPr/>
          <p:nvPr/>
        </p:nvSpPr>
        <p:spPr>
          <a:xfrm>
            <a:off x="1851194" y="621913"/>
            <a:ext cx="1564486" cy="576064"/>
          </a:xfrm>
          <a:prstGeom prst="roundRect">
            <a:avLst/>
          </a:prstGeom>
          <a:solidFill>
            <a:srgbClr val="F959EE"/>
          </a:solidFill>
          <a:ln>
            <a:solidFill>
              <a:srgbClr val="F95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妊娠中の</a:t>
            </a:r>
            <a:endParaRPr kumimoji="1" lang="en-US" altLang="ja-JP" sz="16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女性</a:t>
            </a:r>
            <a:r>
              <a:rPr kumimoji="1" lang="ja-JP" altLang="en-US" sz="16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労働者</a:t>
            </a:r>
          </a:p>
        </p:txBody>
      </p:sp>
      <p:sp>
        <p:nvSpPr>
          <p:cNvPr id="28" name="角丸四角形 27"/>
          <p:cNvSpPr/>
          <p:nvPr/>
        </p:nvSpPr>
        <p:spPr>
          <a:xfrm>
            <a:off x="269293" y="2504729"/>
            <a:ext cx="1461541" cy="606412"/>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主治医等</a:t>
            </a:r>
            <a:endParaRPr kumimoji="1" lang="en-US" altLang="ja-JP" sz="16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（健康診査等を行う</a:t>
            </a:r>
            <a:endParaRPr kumimoji="1" lang="en-US" altLang="ja-JP" sz="105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医師、助産師</a:t>
            </a:r>
            <a:r>
              <a:rPr kumimoji="1" lang="ja-JP" altLang="en-US" sz="105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a:t>
            </a:r>
          </a:p>
        </p:txBody>
      </p:sp>
      <p:sp>
        <p:nvSpPr>
          <p:cNvPr id="29" name="角丸四角形 28"/>
          <p:cNvSpPr/>
          <p:nvPr/>
        </p:nvSpPr>
        <p:spPr>
          <a:xfrm>
            <a:off x="4254284" y="2230474"/>
            <a:ext cx="1204161" cy="622462"/>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人事</a:t>
            </a:r>
            <a:r>
              <a:rPr kumimoji="1" lang="ja-JP" altLang="en-US" sz="105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労務</a:t>
            </a:r>
            <a:r>
              <a:rPr kumimoji="1" lang="ja-JP" altLang="en-US" sz="105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担当者</a:t>
            </a:r>
            <a:endParaRPr kumimoji="1" lang="en-US" altLang="ja-JP" sz="105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管理者等</a:t>
            </a:r>
            <a:endParaRPr kumimoji="1" lang="ja-JP" altLang="en-US" sz="105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0" name="角丸四角形 29"/>
          <p:cNvSpPr/>
          <p:nvPr/>
        </p:nvSpPr>
        <p:spPr>
          <a:xfrm>
            <a:off x="4714208" y="1266502"/>
            <a:ext cx="1594055" cy="581939"/>
          </a:xfrm>
          <a:prstGeom prst="round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産業医</a:t>
            </a:r>
            <a:endParaRPr kumimoji="1" lang="en-US" altLang="ja-JP" sz="11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産業保健スタッフ</a:t>
            </a:r>
            <a:r>
              <a:rPr kumimoji="1" lang="ja-JP" altLang="en-US" sz="11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等</a:t>
            </a:r>
            <a:endParaRPr kumimoji="1" lang="en-US" altLang="ja-JP" sz="11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2" name="テキスト ボックス 31"/>
          <p:cNvSpPr txBox="1"/>
          <p:nvPr/>
        </p:nvSpPr>
        <p:spPr>
          <a:xfrm>
            <a:off x="96629" y="798919"/>
            <a:ext cx="16235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保健</a:t>
            </a: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指導・健康診査を</a:t>
            </a: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受ける</a:t>
            </a:r>
            <a:endPar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3" name="下矢印 32"/>
          <p:cNvSpPr/>
          <p:nvPr/>
        </p:nvSpPr>
        <p:spPr>
          <a:xfrm rot="2238522" flipV="1">
            <a:off x="1280189" y="1361215"/>
            <a:ext cx="180281" cy="72556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4" name="下矢印 33"/>
          <p:cNvSpPr/>
          <p:nvPr/>
        </p:nvSpPr>
        <p:spPr>
          <a:xfrm rot="13100521" flipV="1">
            <a:off x="1125738" y="1251442"/>
            <a:ext cx="188470" cy="735461"/>
          </a:xfrm>
          <a:prstGeom prst="downArrow">
            <a:avLst/>
          </a:prstGeom>
          <a:solidFill>
            <a:srgbClr val="F959EE"/>
          </a:solidFill>
          <a:ln>
            <a:solidFill>
              <a:srgbClr val="F95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5" name="テキスト ボックス 34"/>
          <p:cNvSpPr txBox="1"/>
          <p:nvPr/>
        </p:nvSpPr>
        <p:spPr>
          <a:xfrm>
            <a:off x="916994" y="1322203"/>
            <a:ext cx="3994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❶</a:t>
            </a:r>
          </a:p>
        </p:txBody>
      </p:sp>
      <p:sp>
        <p:nvSpPr>
          <p:cNvPr id="36" name="テキスト ボックス 35"/>
          <p:cNvSpPr txBox="1"/>
          <p:nvPr/>
        </p:nvSpPr>
        <p:spPr>
          <a:xfrm>
            <a:off x="1328890" y="1679117"/>
            <a:ext cx="3994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❷</a:t>
            </a:r>
          </a:p>
        </p:txBody>
      </p:sp>
      <p:sp>
        <p:nvSpPr>
          <p:cNvPr id="37" name="テキスト ボックス 36"/>
          <p:cNvSpPr txBox="1"/>
          <p:nvPr/>
        </p:nvSpPr>
        <p:spPr>
          <a:xfrm>
            <a:off x="726189" y="536684"/>
            <a:ext cx="4356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❶</a:t>
            </a:r>
          </a:p>
        </p:txBody>
      </p:sp>
      <p:sp>
        <p:nvSpPr>
          <p:cNvPr id="38" name="下矢印 37"/>
          <p:cNvSpPr/>
          <p:nvPr/>
        </p:nvSpPr>
        <p:spPr>
          <a:xfrm rot="19395648">
            <a:off x="3970334" y="1331777"/>
            <a:ext cx="227600" cy="772791"/>
          </a:xfrm>
          <a:prstGeom prst="downArrow">
            <a:avLst/>
          </a:prstGeom>
          <a:solidFill>
            <a:srgbClr val="F959EE"/>
          </a:solidFill>
          <a:ln>
            <a:solidFill>
              <a:srgbClr val="F959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39" name="下矢印 38"/>
          <p:cNvSpPr/>
          <p:nvPr/>
        </p:nvSpPr>
        <p:spPr>
          <a:xfrm rot="19395648" flipV="1">
            <a:off x="3789284" y="1424424"/>
            <a:ext cx="183379" cy="736799"/>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0" name="テキスト ボックス 39"/>
          <p:cNvSpPr txBox="1"/>
          <p:nvPr/>
        </p:nvSpPr>
        <p:spPr>
          <a:xfrm>
            <a:off x="4019791" y="1439868"/>
            <a:ext cx="3994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❸</a:t>
            </a:r>
          </a:p>
        </p:txBody>
      </p:sp>
      <p:sp>
        <p:nvSpPr>
          <p:cNvPr id="41" name="テキスト ボックス 40"/>
          <p:cNvSpPr txBox="1"/>
          <p:nvPr/>
        </p:nvSpPr>
        <p:spPr>
          <a:xfrm>
            <a:off x="3587129" y="1801123"/>
            <a:ext cx="3994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❹</a:t>
            </a:r>
          </a:p>
        </p:txBody>
      </p:sp>
      <p:sp>
        <p:nvSpPr>
          <p:cNvPr id="42" name="テキスト ボックス 41"/>
          <p:cNvSpPr txBox="1"/>
          <p:nvPr/>
        </p:nvSpPr>
        <p:spPr>
          <a:xfrm>
            <a:off x="162226" y="3362833"/>
            <a:ext cx="15904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母健連絡</a:t>
            </a: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カードに</a:t>
            </a:r>
            <a:endParaRPr kumimoji="1" lang="en-US" altLang="ja-JP"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指導事項を記載する</a:t>
            </a:r>
            <a:endPar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3" name="角丸四角形吹き出し 42"/>
          <p:cNvSpPr/>
          <p:nvPr/>
        </p:nvSpPr>
        <p:spPr>
          <a:xfrm>
            <a:off x="6663292" y="1735083"/>
            <a:ext cx="2157179" cy="620363"/>
          </a:xfrm>
          <a:prstGeom prst="wedgeRoundRectCallout">
            <a:avLst>
              <a:gd name="adj1" fmla="val -87619"/>
              <a:gd name="adj2" fmla="val -1225"/>
              <a:gd name="adj3" fmla="val 16667"/>
            </a:avLst>
          </a:prstGeom>
          <a:noFill/>
          <a:ln w="9525">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措置の具体的な</a:t>
            </a:r>
            <a:r>
              <a:rPr kumimoji="1" lang="ja-JP" altLang="en-US" sz="9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内容は、産業医等</a:t>
            </a:r>
            <a:r>
              <a:rPr kumimoji="1" lang="ja-JP" altLang="en-US" sz="9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の助言に基づき、女性</a:t>
            </a:r>
            <a:r>
              <a:rPr kumimoji="1" lang="ja-JP" altLang="en-US" sz="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労働者と話し合って定めることが</a:t>
            </a:r>
            <a:r>
              <a:rPr kumimoji="1" lang="ja-JP" altLang="en-US" sz="8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望ましいものです。</a:t>
            </a:r>
            <a:endParaRPr kumimoji="1" lang="ja-JP" altLang="en-US" sz="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4" name="テキスト ボックス 43"/>
          <p:cNvSpPr txBox="1"/>
          <p:nvPr/>
        </p:nvSpPr>
        <p:spPr>
          <a:xfrm>
            <a:off x="762421" y="3121223"/>
            <a:ext cx="3994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❷</a:t>
            </a:r>
          </a:p>
        </p:txBody>
      </p:sp>
      <p:sp>
        <p:nvSpPr>
          <p:cNvPr id="45" name="テキスト ボックス 44"/>
          <p:cNvSpPr txBox="1"/>
          <p:nvPr/>
        </p:nvSpPr>
        <p:spPr>
          <a:xfrm>
            <a:off x="3705787" y="727201"/>
            <a:ext cx="200342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母健連絡カードを提出し、措置を</a:t>
            </a: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申し出る</a:t>
            </a:r>
            <a:endPar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6" name="テキスト ボックス 45"/>
          <p:cNvSpPr txBox="1"/>
          <p:nvPr/>
        </p:nvSpPr>
        <p:spPr>
          <a:xfrm>
            <a:off x="4331228" y="510838"/>
            <a:ext cx="3829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❸</a:t>
            </a:r>
          </a:p>
        </p:txBody>
      </p:sp>
      <p:sp>
        <p:nvSpPr>
          <p:cNvPr id="48" name="テキスト ボックス 47"/>
          <p:cNvSpPr txBox="1"/>
          <p:nvPr/>
        </p:nvSpPr>
        <p:spPr>
          <a:xfrm>
            <a:off x="3439380" y="3346523"/>
            <a:ext cx="18618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指導事項に基づき、</a:t>
            </a:r>
            <a:endParaRPr kumimoji="1" lang="en-US" altLang="ja-JP"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必要な措置を</a:t>
            </a:r>
            <a:r>
              <a:rPr kumimoji="1" lang="ja-JP" altLang="en-US" sz="12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講じる</a:t>
            </a:r>
            <a:endParaRPr kumimoji="1" lang="ja-JP" altLang="en-US" sz="12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49" name="テキスト ボックス 48"/>
          <p:cNvSpPr txBox="1"/>
          <p:nvPr/>
        </p:nvSpPr>
        <p:spPr>
          <a:xfrm>
            <a:off x="4479334" y="1967959"/>
            <a:ext cx="461834"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相談</a:t>
            </a:r>
            <a:endPar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0" name="テキスト ボックス 49"/>
          <p:cNvSpPr txBox="1"/>
          <p:nvPr/>
        </p:nvSpPr>
        <p:spPr>
          <a:xfrm>
            <a:off x="5189844" y="1967983"/>
            <a:ext cx="5653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助言</a:t>
            </a:r>
          </a:p>
        </p:txBody>
      </p:sp>
      <p:sp>
        <p:nvSpPr>
          <p:cNvPr id="53" name="テキスト ボックス 52"/>
          <p:cNvSpPr txBox="1"/>
          <p:nvPr/>
        </p:nvSpPr>
        <p:spPr>
          <a:xfrm>
            <a:off x="4077072" y="3090699"/>
            <a:ext cx="3994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❹</a:t>
            </a:r>
            <a:endPar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4" name="テキスト ボックス 53"/>
          <p:cNvSpPr txBox="1"/>
          <p:nvPr/>
        </p:nvSpPr>
        <p:spPr>
          <a:xfrm>
            <a:off x="397163" y="4499153"/>
            <a:ext cx="5911098" cy="657470"/>
          </a:xfrm>
          <a:prstGeom prst="rect">
            <a:avLst/>
          </a:prstGeom>
          <a:no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（記入例</a:t>
            </a:r>
            <a:r>
              <a:rPr kumimoji="1" lang="ja-JP" altLang="en-US" sz="105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新型コロナウイルス感染症の感染のおそれの低い作業への</a:t>
            </a:r>
            <a:r>
              <a:rPr kumimoji="1" lang="ja-JP" altLang="en-US" sz="105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転換又は出勤</a:t>
            </a:r>
            <a:r>
              <a:rPr kumimoji="1" lang="ja-JP" altLang="en-US" sz="105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の制限（在宅</a:t>
            </a:r>
            <a:r>
              <a:rPr kumimoji="1" lang="ja-JP" altLang="en-US" sz="1050" b="1"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勤務・休業</a:t>
            </a:r>
            <a:r>
              <a:rPr kumimoji="1" lang="ja-JP" altLang="en-US" sz="1050" b="1"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）の措置を講じること。</a:t>
            </a:r>
          </a:p>
        </p:txBody>
      </p:sp>
      <p:sp>
        <p:nvSpPr>
          <p:cNvPr id="55" name="下矢印 54"/>
          <p:cNvSpPr/>
          <p:nvPr/>
        </p:nvSpPr>
        <p:spPr>
          <a:xfrm>
            <a:off x="5089607" y="1939622"/>
            <a:ext cx="139593" cy="239029"/>
          </a:xfrm>
          <a:prstGeom prst="downArrow">
            <a:avLst/>
          </a:prstGeom>
          <a:noFill/>
          <a:ln w="12700">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6" name="下矢印 55"/>
          <p:cNvSpPr/>
          <p:nvPr/>
        </p:nvSpPr>
        <p:spPr>
          <a:xfrm rot="10800000">
            <a:off x="4906872" y="1928998"/>
            <a:ext cx="141335" cy="225270"/>
          </a:xfrm>
          <a:prstGeom prst="downArrow">
            <a:avLst/>
          </a:prstGeom>
          <a:noFill/>
          <a:ln w="12700">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7" name="テキスト ボックス 56"/>
          <p:cNvSpPr txBox="1"/>
          <p:nvPr/>
        </p:nvSpPr>
        <p:spPr>
          <a:xfrm>
            <a:off x="5656046" y="2687274"/>
            <a:ext cx="704297" cy="384721"/>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企業</a:t>
            </a:r>
            <a:endParaRPr kumimoji="1" lang="en-US" altLang="ja-JP" sz="11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（事業主）</a:t>
            </a:r>
            <a:endParaRPr kumimoji="1" lang="ja-JP" altLang="en-US" sz="8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59" name="正方形/長方形 58"/>
          <p:cNvSpPr/>
          <p:nvPr/>
        </p:nvSpPr>
        <p:spPr>
          <a:xfrm>
            <a:off x="107504" y="5733256"/>
            <a:ext cx="6381547" cy="1056769"/>
          </a:xfrm>
          <a:prstGeom prst="rect">
            <a:avLst/>
          </a:prstGeom>
          <a:solidFill>
            <a:srgbClr val="CCFF99"/>
          </a:solidFill>
          <a:ln>
            <a:solidFill>
              <a:srgbClr val="CC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0" name="テキスト ボックス 59"/>
          <p:cNvSpPr txBox="1"/>
          <p:nvPr/>
        </p:nvSpPr>
        <p:spPr>
          <a:xfrm>
            <a:off x="220637" y="5812890"/>
            <a:ext cx="32669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rPr>
              <a:t>働く女性の妊娠・出産をサポートするサイト</a:t>
            </a:r>
            <a:endParaRPr kumimoji="1" lang="en-US" altLang="ja-JP" sz="1100" b="0" i="0" u="none" strike="noStrike" kern="1200" cap="none" spc="0" normalizeH="0" baseline="0" noProof="0" dirty="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rPr>
              <a:t>「女性にやさしい職場づくりナビ」</a:t>
            </a:r>
            <a:endParaRPr kumimoji="1" lang="en-US" altLang="ja-JP" sz="1100" b="0" i="0" u="none" strike="noStrike" kern="1200" cap="none" spc="0" normalizeH="0" baseline="0" noProof="0" dirty="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1" name="テキスト ボックス 60"/>
          <p:cNvSpPr txBox="1"/>
          <p:nvPr/>
        </p:nvSpPr>
        <p:spPr>
          <a:xfrm>
            <a:off x="193356" y="6266726"/>
            <a:ext cx="31805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9BBB59">
                    <a:lumMod val="75000"/>
                  </a:srgbClr>
                </a:solidFill>
                <a:effectLst/>
                <a:uLnTx/>
                <a:uFillTx/>
                <a:latin typeface="游ゴシック Medium" panose="020B0500000000000000" pitchFamily="50" charset="-128"/>
                <a:ea typeface="游ゴシック Medium" panose="020B0500000000000000" pitchFamily="50" charset="-128"/>
                <a:cs typeface="+mn-cs"/>
                <a:hlinkClick r:id="rId4"/>
              </a:rPr>
              <a:t>https://www.bosei-navi.mhlw.go.jp</a:t>
            </a:r>
            <a:r>
              <a:rPr kumimoji="1" lang="en-US" altLang="ja-JP" sz="1200" b="0" i="0" u="none" strike="noStrike" kern="1200" cap="none" spc="0" normalizeH="0" baseline="0" noProof="0" dirty="0" smtClean="0">
                <a:ln>
                  <a:noFill/>
                </a:ln>
                <a:solidFill>
                  <a:srgbClr val="9BBB59">
                    <a:lumMod val="75000"/>
                  </a:srgbClr>
                </a:solidFill>
                <a:effectLst/>
                <a:uLnTx/>
                <a:uFillTx/>
                <a:latin typeface="游ゴシック Medium" panose="020B0500000000000000" pitchFamily="50" charset="-128"/>
                <a:ea typeface="游ゴシック Medium" panose="020B0500000000000000" pitchFamily="50" charset="-128"/>
                <a:cs typeface="+mn-cs"/>
                <a:hlinkClick r:id="rId4"/>
              </a:rPr>
              <a:t>/</a:t>
            </a:r>
            <a:endParaRPr kumimoji="1" lang="en-US" altLang="ja-JP" sz="1200" b="0" i="0" u="none" strike="noStrike" kern="1200" cap="none" spc="0" normalizeH="0" baseline="0" noProof="0" dirty="0">
              <a:ln>
                <a:noFill/>
              </a:ln>
              <a:solidFill>
                <a:srgbClr val="9BBB59">
                  <a:lumMod val="75000"/>
                </a:srgbClr>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63" name="図 62"/>
          <p:cNvPicPr>
            <a:picLocks noChangeAspect="1"/>
          </p:cNvPicPr>
          <p:nvPr/>
        </p:nvPicPr>
        <p:blipFill>
          <a:blip r:embed="rId5"/>
          <a:stretch>
            <a:fillRect/>
          </a:stretch>
        </p:blipFill>
        <p:spPr>
          <a:xfrm>
            <a:off x="2992660" y="6046838"/>
            <a:ext cx="489335" cy="487358"/>
          </a:xfrm>
          <a:prstGeom prst="rect">
            <a:avLst/>
          </a:prstGeom>
          <a:gradFill>
            <a:gsLst>
              <a:gs pos="0">
                <a:schemeClr val="accent1">
                  <a:lumMod val="5000"/>
                  <a:lumOff val="95000"/>
                  <a:alpha val="32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4" name="テキスト ボックス 63"/>
          <p:cNvSpPr txBox="1"/>
          <p:nvPr/>
        </p:nvSpPr>
        <p:spPr>
          <a:xfrm>
            <a:off x="3542840" y="5787297"/>
            <a:ext cx="271117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rPr>
              <a:t>職場における妊娠中の女性労働者等への配慮について</a:t>
            </a:r>
            <a:endParaRPr kumimoji="1" lang="en-US" altLang="ja-JP" sz="1100" b="0" i="0" u="none" strike="noStrike" kern="1200" cap="none" spc="0" normalizeH="0" baseline="0" noProof="0" dirty="0">
              <a:ln>
                <a:noFill/>
              </a:ln>
              <a:solidFill>
                <a:srgbClr val="00B050"/>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65" name="テキスト ボックス 64"/>
          <p:cNvSpPr txBox="1"/>
          <p:nvPr/>
        </p:nvSpPr>
        <p:spPr>
          <a:xfrm>
            <a:off x="3572269" y="6199897"/>
            <a:ext cx="205879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sng" strike="noStrike" kern="1200" cap="none" spc="0" normalizeH="0" baseline="0" noProof="0" dirty="0">
                <a:ln>
                  <a:noFill/>
                </a:ln>
                <a:solidFill>
                  <a:srgbClr val="0070C0"/>
                </a:solidFill>
                <a:effectLst/>
                <a:uLnTx/>
                <a:uFillTx/>
                <a:latin typeface="游ゴシック Medium" panose="020B0500000000000000" pitchFamily="50" charset="-128"/>
                <a:ea typeface="游ゴシック Medium" panose="020B0500000000000000" pitchFamily="50" charset="-128"/>
                <a:cs typeface="+mn-cs"/>
              </a:rPr>
              <a:t>https://www.mhlw.go.jp/stf/newpage_11067.html</a:t>
            </a:r>
          </a:p>
        </p:txBody>
      </p:sp>
      <p:pic>
        <p:nvPicPr>
          <p:cNvPr id="58" name="図 5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4706" b="82353" l="13025" r="85294"/>
                    </a14:imgEffect>
                  </a14:imgLayer>
                </a14:imgProps>
              </a:ext>
              <a:ext uri="{28A0092B-C50C-407E-A947-70E740481C1C}">
                <a14:useLocalDpi xmlns:a14="http://schemas.microsoft.com/office/drawing/2010/main" val="0"/>
              </a:ext>
            </a:extLst>
          </a:blip>
          <a:srcRect l="12394" t="16088" r="12864" b="17621"/>
          <a:stretch/>
        </p:blipFill>
        <p:spPr>
          <a:xfrm>
            <a:off x="7750033" y="621912"/>
            <a:ext cx="1383057" cy="1113171"/>
          </a:xfrm>
          <a:prstGeom prst="rect">
            <a:avLst/>
          </a:prstGeom>
        </p:spPr>
      </p:pic>
      <p:sp>
        <p:nvSpPr>
          <p:cNvPr id="47" name="角丸四角形吹き出し 46"/>
          <p:cNvSpPr/>
          <p:nvPr/>
        </p:nvSpPr>
        <p:spPr>
          <a:xfrm>
            <a:off x="269292" y="3976553"/>
            <a:ext cx="6145325" cy="1252647"/>
          </a:xfrm>
          <a:prstGeom prst="wedgeRoundRectCallout">
            <a:avLst>
              <a:gd name="adj1" fmla="val 52791"/>
              <a:gd name="adj2" fmla="val -17601"/>
              <a:gd name="adj3" fmla="val 16667"/>
            </a:avLst>
          </a:prstGeom>
          <a:noFill/>
          <a:ln w="9525">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新型コロナウイルス感染症に関する母性健康管理措置が必要な場合には、主治医等に、</a:t>
            </a:r>
            <a:endParaRPr kumimoji="1" lang="en-US" altLang="ja-JP" sz="11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カード裏面の「特記事項」の欄に指導内容を記入</a:t>
            </a:r>
            <a:r>
              <a:rPr kumimoji="1" lang="ja-JP" altLang="en-US" sz="11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rPr>
              <a:t>いただくことを予定しています。</a:t>
            </a:r>
            <a:endParaRPr kumimoji="1" lang="en-US" altLang="ja-JP" sz="10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游ゴシック Medium" panose="020B0500000000000000" pitchFamily="50" charset="-128"/>
              <a:ea typeface="游ゴシック Medium" panose="020B0500000000000000" pitchFamily="50" charset="-128"/>
              <a:cs typeface="+mn-cs"/>
            </a:endParaRPr>
          </a:p>
        </p:txBody>
      </p:sp>
      <p:sp>
        <p:nvSpPr>
          <p:cNvPr id="2" name="正方形/長方形 1"/>
          <p:cNvSpPr/>
          <p:nvPr/>
        </p:nvSpPr>
        <p:spPr>
          <a:xfrm>
            <a:off x="1805553" y="1366341"/>
            <a:ext cx="1720565" cy="24405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楕円 50"/>
          <p:cNvSpPr/>
          <p:nvPr/>
        </p:nvSpPr>
        <p:spPr>
          <a:xfrm>
            <a:off x="1709942" y="3471357"/>
            <a:ext cx="422989" cy="432048"/>
          </a:xfrm>
          <a:prstGeom prst="ellipse">
            <a:avLst/>
          </a:prstGeom>
          <a:solidFill>
            <a:srgbClr val="FB7931"/>
          </a:solidFill>
          <a:ln>
            <a:solidFill>
              <a:srgbClr val="FB79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表</a:t>
            </a:r>
          </a:p>
        </p:txBody>
      </p:sp>
      <p:sp>
        <p:nvSpPr>
          <p:cNvPr id="66" name="正方形/長方形 65"/>
          <p:cNvSpPr/>
          <p:nvPr/>
        </p:nvSpPr>
        <p:spPr>
          <a:xfrm>
            <a:off x="6538260" y="2811871"/>
            <a:ext cx="2574744" cy="378548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6711193" y="2426335"/>
            <a:ext cx="511315" cy="485619"/>
          </a:xfrm>
          <a:prstGeom prst="ellipse">
            <a:avLst/>
          </a:prstGeom>
          <a:solidFill>
            <a:srgbClr val="FB7429"/>
          </a:solidFill>
          <a:ln>
            <a:solidFill>
              <a:srgbClr val="FB7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rPr>
              <a:t>裏</a:t>
            </a:r>
          </a:p>
        </p:txBody>
      </p:sp>
      <p:sp>
        <p:nvSpPr>
          <p:cNvPr id="26" name="正方形/長方形 25"/>
          <p:cNvSpPr/>
          <p:nvPr/>
        </p:nvSpPr>
        <p:spPr>
          <a:xfrm>
            <a:off x="6594529" y="4247804"/>
            <a:ext cx="2437446" cy="3824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Medium" panose="020B0500000000000000" pitchFamily="50" charset="-128"/>
              <a:ea typeface="游ゴシック Medium" panose="020B0500000000000000" pitchFamily="50" charset="-128"/>
              <a:cs typeface="+mn-cs"/>
            </a:endParaRPr>
          </a:p>
        </p:txBody>
      </p:sp>
      <p:pic>
        <p:nvPicPr>
          <p:cNvPr id="3" name="図 2"/>
          <p:cNvPicPr>
            <a:picLocks noChangeAspect="1"/>
          </p:cNvPicPr>
          <p:nvPr/>
        </p:nvPicPr>
        <p:blipFill>
          <a:blip r:embed="rId8"/>
          <a:stretch>
            <a:fillRect/>
          </a:stretch>
        </p:blipFill>
        <p:spPr>
          <a:xfrm>
            <a:off x="5677052" y="6028333"/>
            <a:ext cx="680457" cy="666571"/>
          </a:xfrm>
          <a:prstGeom prst="rect">
            <a:avLst/>
          </a:prstGeom>
        </p:spPr>
      </p:pic>
    </p:spTree>
    <p:extLst>
      <p:ext uri="{BB962C8B-B14F-4D97-AF65-F5344CB8AC3E}">
        <p14:creationId xmlns:p14="http://schemas.microsoft.com/office/powerpoint/2010/main" val="3998143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21</a:t>
            </a:fld>
            <a:endParaRPr kumimoji="1" lang="ja-JP" altLang="en-US"/>
          </a:p>
        </p:txBody>
      </p:sp>
      <p:sp>
        <p:nvSpPr>
          <p:cNvPr id="3" name="テキスト ボックス 2"/>
          <p:cNvSpPr txBox="1"/>
          <p:nvPr/>
        </p:nvSpPr>
        <p:spPr>
          <a:xfrm>
            <a:off x="5172210" y="206367"/>
            <a:ext cx="3570208" cy="461665"/>
          </a:xfrm>
          <a:prstGeom prst="rect">
            <a:avLst/>
          </a:prstGeom>
          <a:noFill/>
        </p:spPr>
        <p:txBody>
          <a:bodyPr wrap="none" rtlCol="0">
            <a:spAutoFit/>
          </a:bodyPr>
          <a:lstStyle/>
          <a:p>
            <a:r>
              <a:rPr kumimoji="1" lang="ja-JP" altLang="en-US" sz="2400" b="1" u="sng" dirty="0" smtClean="0">
                <a:solidFill>
                  <a:srgbClr val="FF0000"/>
                </a:solidFill>
              </a:rPr>
              <a:t>子ども達を守る取り組み</a:t>
            </a:r>
            <a:endParaRPr kumimoji="1" lang="ja-JP" altLang="en-US" sz="2400" b="1" u="sng" dirty="0">
              <a:solidFill>
                <a:srgbClr val="FF0000"/>
              </a:solidFill>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3673" t="21286" r="9309"/>
          <a:stretch/>
        </p:blipFill>
        <p:spPr>
          <a:xfrm>
            <a:off x="3748337" y="3798277"/>
            <a:ext cx="5036436" cy="2895389"/>
          </a:xfrm>
          <a:prstGeom prst="rect">
            <a:avLst/>
          </a:prstGeom>
        </p:spPr>
      </p:pic>
      <p:sp>
        <p:nvSpPr>
          <p:cNvPr id="5" name="テキスト ボックス 4"/>
          <p:cNvSpPr txBox="1"/>
          <p:nvPr/>
        </p:nvSpPr>
        <p:spPr>
          <a:xfrm>
            <a:off x="1618189" y="5245971"/>
            <a:ext cx="1800493" cy="923330"/>
          </a:xfrm>
          <a:prstGeom prst="rect">
            <a:avLst/>
          </a:prstGeom>
          <a:noFill/>
        </p:spPr>
        <p:txBody>
          <a:bodyPr wrap="none" rtlCol="0">
            <a:spAutoFit/>
          </a:bodyPr>
          <a:lstStyle/>
          <a:p>
            <a:r>
              <a:rPr kumimoji="1" lang="ja-JP" altLang="en-US" b="1" dirty="0" smtClean="0"/>
              <a:t>▶</a:t>
            </a:r>
            <a:endParaRPr kumimoji="1" lang="en-US" altLang="ja-JP" b="1" dirty="0" smtClean="0"/>
          </a:p>
          <a:p>
            <a:r>
              <a:rPr kumimoji="1" lang="en-US" altLang="ja-JP" b="1" dirty="0" smtClean="0"/>
              <a:t>6</a:t>
            </a:r>
            <a:r>
              <a:rPr kumimoji="1" lang="ja-JP" altLang="en-US" b="1" dirty="0" smtClean="0"/>
              <a:t>月</a:t>
            </a:r>
            <a:r>
              <a:rPr kumimoji="1" lang="en-US" altLang="ja-JP" b="1" dirty="0" smtClean="0"/>
              <a:t>17</a:t>
            </a:r>
            <a:r>
              <a:rPr kumimoji="1" lang="ja-JP" altLang="en-US" b="1" dirty="0" smtClean="0"/>
              <a:t>日</a:t>
            </a:r>
            <a:endParaRPr kumimoji="1" lang="en-US" altLang="ja-JP" b="1" dirty="0" smtClean="0"/>
          </a:p>
          <a:p>
            <a:r>
              <a:rPr kumimoji="1" lang="ja-JP" altLang="en-US" b="1" dirty="0" smtClean="0"/>
              <a:t>日本小児科医会</a:t>
            </a:r>
            <a:endParaRPr kumimoji="1" lang="ja-JP" altLang="en-US" dirty="0"/>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0297" r="10918"/>
          <a:stretch/>
        </p:blipFill>
        <p:spPr>
          <a:xfrm>
            <a:off x="243756" y="206367"/>
            <a:ext cx="4932484" cy="3521571"/>
          </a:xfrm>
          <a:prstGeom prst="rect">
            <a:avLst/>
          </a:prstGeom>
        </p:spPr>
      </p:pic>
      <p:sp>
        <p:nvSpPr>
          <p:cNvPr id="8" name="テキスト ボックス 7"/>
          <p:cNvSpPr txBox="1"/>
          <p:nvPr/>
        </p:nvSpPr>
        <p:spPr>
          <a:xfrm>
            <a:off x="5313597" y="1917661"/>
            <a:ext cx="2262158" cy="923330"/>
          </a:xfrm>
          <a:prstGeom prst="rect">
            <a:avLst/>
          </a:prstGeom>
          <a:noFill/>
        </p:spPr>
        <p:txBody>
          <a:bodyPr wrap="none" rtlCol="0">
            <a:spAutoFit/>
          </a:bodyPr>
          <a:lstStyle/>
          <a:p>
            <a:r>
              <a:rPr kumimoji="1" lang="ja-JP" altLang="en-US" b="1" dirty="0" smtClean="0"/>
              <a:t>◀</a:t>
            </a:r>
            <a:endParaRPr kumimoji="1" lang="en-US" altLang="ja-JP" b="1" dirty="0" smtClean="0"/>
          </a:p>
          <a:p>
            <a:r>
              <a:rPr kumimoji="1" lang="en-US" altLang="ja-JP" b="1" dirty="0" smtClean="0"/>
              <a:t>6</a:t>
            </a:r>
            <a:r>
              <a:rPr kumimoji="1" lang="ja-JP" altLang="en-US" b="1" dirty="0" smtClean="0"/>
              <a:t>月</a:t>
            </a:r>
            <a:r>
              <a:rPr kumimoji="1" lang="en-US" altLang="ja-JP" b="1" dirty="0" smtClean="0"/>
              <a:t>15</a:t>
            </a:r>
            <a:r>
              <a:rPr kumimoji="1" lang="ja-JP" altLang="en-US" b="1" dirty="0" smtClean="0"/>
              <a:t>日</a:t>
            </a:r>
            <a:endParaRPr kumimoji="1" lang="en-US" altLang="ja-JP" b="1" dirty="0" smtClean="0"/>
          </a:p>
          <a:p>
            <a:r>
              <a:rPr kumimoji="1" lang="ja-JP" altLang="en-US" b="1" dirty="0" smtClean="0"/>
              <a:t>日本病児保育協議会</a:t>
            </a:r>
            <a:endParaRPr kumimoji="1" lang="en-US" altLang="ja-JP" b="1" dirty="0" smtClean="0"/>
          </a:p>
        </p:txBody>
      </p:sp>
    </p:spTree>
    <p:extLst>
      <p:ext uri="{BB962C8B-B14F-4D97-AF65-F5344CB8AC3E}">
        <p14:creationId xmlns:p14="http://schemas.microsoft.com/office/powerpoint/2010/main" val="1972610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421" y="4314675"/>
            <a:ext cx="4271499" cy="2402718"/>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6103" y="2224803"/>
            <a:ext cx="4147717" cy="3110788"/>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422" y="987347"/>
            <a:ext cx="4271498" cy="3203623"/>
          </a:xfrm>
          <a:prstGeom prst="rect">
            <a:avLst/>
          </a:prstGeom>
        </p:spPr>
      </p:pic>
      <p:sp>
        <p:nvSpPr>
          <p:cNvPr id="5" name="テキスト ボックス 4"/>
          <p:cNvSpPr txBox="1"/>
          <p:nvPr/>
        </p:nvSpPr>
        <p:spPr>
          <a:xfrm>
            <a:off x="202735" y="188436"/>
            <a:ext cx="8682269" cy="830997"/>
          </a:xfrm>
          <a:prstGeom prst="rect">
            <a:avLst/>
          </a:prstGeom>
          <a:noFill/>
        </p:spPr>
        <p:txBody>
          <a:bodyPr wrap="square" rtlCol="0">
            <a:spAutoFit/>
          </a:bodyPr>
          <a:lstStyle/>
          <a:p>
            <a:r>
              <a:rPr kumimoji="1" lang="en-US" altLang="ja-JP" sz="2400" b="1" dirty="0" smtClean="0">
                <a:solidFill>
                  <a:srgbClr val="FF0000"/>
                </a:solidFill>
              </a:rPr>
              <a:t>5</a:t>
            </a:r>
            <a:r>
              <a:rPr kumimoji="1" lang="ja-JP" altLang="en-US" sz="2400" b="1" dirty="0" smtClean="0">
                <a:solidFill>
                  <a:srgbClr val="FF0000"/>
                </a:solidFill>
              </a:rPr>
              <a:t>月</a:t>
            </a:r>
            <a:r>
              <a:rPr kumimoji="1" lang="en-US" altLang="ja-JP" sz="2400" b="1" dirty="0" smtClean="0">
                <a:solidFill>
                  <a:srgbClr val="FF0000"/>
                </a:solidFill>
              </a:rPr>
              <a:t>25</a:t>
            </a:r>
            <a:r>
              <a:rPr kumimoji="1" lang="ja-JP" altLang="en-US" sz="2400" b="1" dirty="0" smtClean="0">
                <a:solidFill>
                  <a:srgbClr val="FF0000"/>
                </a:solidFill>
              </a:rPr>
              <a:t>日</a:t>
            </a:r>
            <a:r>
              <a:rPr kumimoji="1" lang="ja-JP" altLang="en-US" sz="2400" b="1" dirty="0" smtClean="0"/>
              <a:t>　緊急事態宣言が全国で解除。その後も感染者数が増加する地域があり、引き続きクラスター対策等に奔走</a:t>
            </a:r>
            <a:endParaRPr kumimoji="1" lang="ja-JP" altLang="en-US" sz="2400" b="1" dirty="0"/>
          </a:p>
        </p:txBody>
      </p:sp>
      <p:sp>
        <p:nvSpPr>
          <p:cNvPr id="6" name="テキスト ボックス 5"/>
          <p:cNvSpPr txBox="1"/>
          <p:nvPr/>
        </p:nvSpPr>
        <p:spPr>
          <a:xfrm>
            <a:off x="4543868" y="1000644"/>
            <a:ext cx="4341135" cy="1241395"/>
          </a:xfrm>
          <a:prstGeom prst="rect">
            <a:avLst/>
          </a:prstGeom>
          <a:noFill/>
        </p:spPr>
        <p:txBody>
          <a:bodyPr wrap="square" rtlCol="0">
            <a:spAutoFit/>
          </a:bodyPr>
          <a:lstStyle/>
          <a:p>
            <a:r>
              <a:rPr kumimoji="1" lang="ja-JP" altLang="en-US" b="1" dirty="0" smtClean="0"/>
              <a:t>◀加藤厚生労働大臣、橋本副大臣と共に、感染者数増加が確認された地域（北海道、東京都、神奈川県、石川県、福井県、大阪府）からヒアリング</a:t>
            </a:r>
            <a:endParaRPr kumimoji="1" lang="ja-JP" altLang="en-US" b="1" dirty="0"/>
          </a:p>
        </p:txBody>
      </p:sp>
      <p:sp>
        <p:nvSpPr>
          <p:cNvPr id="7" name="テキスト ボックス 6"/>
          <p:cNvSpPr txBox="1"/>
          <p:nvPr/>
        </p:nvSpPr>
        <p:spPr>
          <a:xfrm>
            <a:off x="4358850" y="6238241"/>
            <a:ext cx="4246880" cy="369332"/>
          </a:xfrm>
          <a:prstGeom prst="rect">
            <a:avLst/>
          </a:prstGeom>
          <a:noFill/>
        </p:spPr>
        <p:txBody>
          <a:bodyPr wrap="square" rtlCol="0">
            <a:spAutoFit/>
          </a:bodyPr>
          <a:lstStyle/>
          <a:p>
            <a:r>
              <a:rPr kumimoji="1" lang="ja-JP" altLang="en-US" b="1" dirty="0" smtClean="0"/>
              <a:t>◀東京都台東区の永寿総合病院視察</a:t>
            </a:r>
            <a:endParaRPr kumimoji="1" lang="ja-JP" altLang="en-US" b="1" dirty="0"/>
          </a:p>
        </p:txBody>
      </p:sp>
      <p:sp>
        <p:nvSpPr>
          <p:cNvPr id="8" name="テキスト ボックス 7"/>
          <p:cNvSpPr txBox="1"/>
          <p:nvPr/>
        </p:nvSpPr>
        <p:spPr>
          <a:xfrm>
            <a:off x="5072189" y="5335591"/>
            <a:ext cx="3416320" cy="646331"/>
          </a:xfrm>
          <a:prstGeom prst="rect">
            <a:avLst/>
          </a:prstGeom>
          <a:noFill/>
        </p:spPr>
        <p:txBody>
          <a:bodyPr wrap="none" rtlCol="0">
            <a:spAutoFit/>
          </a:bodyPr>
          <a:lstStyle/>
          <a:p>
            <a:r>
              <a:rPr kumimoji="1" lang="ja-JP" altLang="en-US" b="1" dirty="0" smtClean="0"/>
              <a:t>▲福岡県北九州市の</a:t>
            </a:r>
            <a:endParaRPr kumimoji="1" lang="en-US" altLang="ja-JP" b="1" dirty="0" smtClean="0"/>
          </a:p>
          <a:p>
            <a:r>
              <a:rPr kumimoji="1" lang="ja-JP" altLang="en-US" b="1" dirty="0" smtClean="0"/>
              <a:t>　門司メディカルセンター視察</a:t>
            </a:r>
            <a:endParaRPr kumimoji="1" lang="ja-JP" altLang="en-US" b="1" dirty="0"/>
          </a:p>
        </p:txBody>
      </p:sp>
      <p:sp>
        <p:nvSpPr>
          <p:cNvPr id="10" name="スライド番号プレースホルダー 9"/>
          <p:cNvSpPr>
            <a:spLocks noGrp="1"/>
          </p:cNvSpPr>
          <p:nvPr>
            <p:ph type="sldNum" sz="quarter" idx="12"/>
          </p:nvPr>
        </p:nvSpPr>
        <p:spPr/>
        <p:txBody>
          <a:bodyPr/>
          <a:lstStyle/>
          <a:p>
            <a:fld id="{8A15BBAB-31C6-4FCA-89E1-A3C076BE8D10}" type="slidenum">
              <a:rPr kumimoji="1" lang="ja-JP" altLang="en-US" smtClean="0"/>
              <a:t>22</a:t>
            </a:fld>
            <a:endParaRPr kumimoji="1" lang="ja-JP" altLang="en-US"/>
          </a:p>
        </p:txBody>
      </p:sp>
    </p:spTree>
    <p:extLst>
      <p:ext uri="{BB962C8B-B14F-4D97-AF65-F5344CB8AC3E}">
        <p14:creationId xmlns:p14="http://schemas.microsoft.com/office/powerpoint/2010/main" val="3221048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4431322" y="659424"/>
            <a:ext cx="4563209" cy="1477328"/>
          </a:xfrm>
          <a:prstGeom prst="rect">
            <a:avLst/>
          </a:prstGeom>
          <a:noFill/>
        </p:spPr>
        <p:txBody>
          <a:bodyPr wrap="square" rtlCol="0">
            <a:spAutoFit/>
          </a:bodyPr>
          <a:lstStyle/>
          <a:p>
            <a:r>
              <a:rPr kumimoji="1" lang="ja-JP" altLang="en-US" b="1" dirty="0" smtClean="0"/>
              <a:t>◀</a:t>
            </a:r>
            <a:r>
              <a:rPr kumimoji="1" lang="en-US" altLang="ja-JP" b="1" dirty="0" smtClean="0"/>
              <a:t>3</a:t>
            </a:r>
            <a:r>
              <a:rPr kumimoji="1" lang="ja-JP" altLang="en-US" b="1" dirty="0" smtClean="0"/>
              <a:t>月</a:t>
            </a:r>
            <a:r>
              <a:rPr kumimoji="1" lang="en-US" altLang="ja-JP" b="1" dirty="0" smtClean="0"/>
              <a:t>23</a:t>
            </a:r>
            <a:r>
              <a:rPr kumimoji="1" lang="ja-JP" altLang="en-US" b="1" dirty="0" smtClean="0"/>
              <a:t>日</a:t>
            </a:r>
            <a:endParaRPr kumimoji="1" lang="en-US" altLang="ja-JP" b="1" dirty="0" smtClean="0"/>
          </a:p>
          <a:p>
            <a:r>
              <a:rPr kumimoji="1" lang="ja-JP" altLang="en-US" b="1" dirty="0" smtClean="0"/>
              <a:t>消毒用アルコールの不足に対応すべく、酒造メーカーの作成した高濃度エタノール製品を手指消毒用に代用できる旨の事務連絡を発出。</a:t>
            </a:r>
            <a:endParaRPr kumimoji="1" lang="ja-JP" altLang="en-US" b="1" dirty="0"/>
          </a:p>
        </p:txBody>
      </p:sp>
      <p:pic>
        <p:nvPicPr>
          <p:cNvPr id="5" name="図 4"/>
          <p:cNvPicPr>
            <a:picLocks noChangeAspect="1"/>
          </p:cNvPicPr>
          <p:nvPr/>
        </p:nvPicPr>
        <p:blipFill>
          <a:blip r:embed="rId2"/>
          <a:stretch>
            <a:fillRect/>
          </a:stretch>
        </p:blipFill>
        <p:spPr>
          <a:xfrm>
            <a:off x="285993" y="826478"/>
            <a:ext cx="4145329" cy="5616679"/>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24767" r="8194" b="8100"/>
          <a:stretch/>
        </p:blipFill>
        <p:spPr>
          <a:xfrm>
            <a:off x="4431322" y="2136752"/>
            <a:ext cx="2171700" cy="3969385"/>
          </a:xfrm>
          <a:prstGeom prst="rect">
            <a:avLst/>
          </a:prstGeom>
        </p:spPr>
      </p:pic>
      <p:sp>
        <p:nvSpPr>
          <p:cNvPr id="8" name="テキスト ボックス 7"/>
          <p:cNvSpPr txBox="1"/>
          <p:nvPr/>
        </p:nvSpPr>
        <p:spPr>
          <a:xfrm>
            <a:off x="4479435" y="6119991"/>
            <a:ext cx="4097216" cy="646331"/>
          </a:xfrm>
          <a:prstGeom prst="rect">
            <a:avLst/>
          </a:prstGeom>
          <a:noFill/>
        </p:spPr>
        <p:txBody>
          <a:bodyPr wrap="square" rtlCol="0">
            <a:spAutoFit/>
          </a:bodyPr>
          <a:lstStyle/>
          <a:p>
            <a:r>
              <a:rPr kumimoji="1" lang="ja-JP" altLang="en-US" b="1" dirty="0" smtClean="0"/>
              <a:t>▲製品化されたもの。</a:t>
            </a:r>
            <a:endParaRPr kumimoji="1" lang="en-US" altLang="ja-JP" b="1" dirty="0" smtClean="0"/>
          </a:p>
          <a:p>
            <a:r>
              <a:rPr kumimoji="1" lang="ja-JP" altLang="en-US" b="1" dirty="0" smtClean="0"/>
              <a:t>　議員会館の事務所で使用中。</a:t>
            </a:r>
            <a:endParaRPr kumimoji="1" lang="ja-JP" altLang="en-US" b="1" dirty="0"/>
          </a:p>
        </p:txBody>
      </p:sp>
      <p:sp>
        <p:nvSpPr>
          <p:cNvPr id="10" name="スライド番号プレースホルダー 9"/>
          <p:cNvSpPr>
            <a:spLocks noGrp="1"/>
          </p:cNvSpPr>
          <p:nvPr>
            <p:ph type="sldNum" sz="quarter" idx="12"/>
          </p:nvPr>
        </p:nvSpPr>
        <p:spPr/>
        <p:txBody>
          <a:bodyPr/>
          <a:lstStyle/>
          <a:p>
            <a:fld id="{8A15BBAB-31C6-4FCA-89E1-A3C076BE8D10}" type="slidenum">
              <a:rPr kumimoji="1" lang="ja-JP" altLang="en-US" smtClean="0"/>
              <a:t>23</a:t>
            </a:fld>
            <a:endParaRPr kumimoji="1" lang="ja-JP" altLang="en-US"/>
          </a:p>
        </p:txBody>
      </p:sp>
      <p:sp>
        <p:nvSpPr>
          <p:cNvPr id="2" name="テキスト ボックス 1"/>
          <p:cNvSpPr txBox="1"/>
          <p:nvPr/>
        </p:nvSpPr>
        <p:spPr>
          <a:xfrm>
            <a:off x="237880" y="558285"/>
            <a:ext cx="1723549" cy="461665"/>
          </a:xfrm>
          <a:prstGeom prst="rect">
            <a:avLst/>
          </a:prstGeom>
          <a:noFill/>
        </p:spPr>
        <p:txBody>
          <a:bodyPr wrap="none" rtlCol="0">
            <a:spAutoFit/>
          </a:bodyPr>
          <a:lstStyle/>
          <a:p>
            <a:r>
              <a:rPr kumimoji="1" lang="ja-JP" altLang="en-US" sz="2400" b="1" dirty="0" smtClean="0">
                <a:solidFill>
                  <a:srgbClr val="FF0000"/>
                </a:solidFill>
              </a:rPr>
              <a:t>物資の不足</a:t>
            </a:r>
            <a:endParaRPr kumimoji="1" lang="ja-JP" altLang="en-US" sz="2400" b="1" dirty="0">
              <a:solidFill>
                <a:srgbClr val="FF0000"/>
              </a:solidFill>
            </a:endParaRPr>
          </a:p>
        </p:txBody>
      </p:sp>
    </p:spTree>
    <p:extLst>
      <p:ext uri="{BB962C8B-B14F-4D97-AF65-F5344CB8AC3E}">
        <p14:creationId xmlns:p14="http://schemas.microsoft.com/office/powerpoint/2010/main" val="881312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24</a:t>
            </a:fld>
            <a:endParaRPr kumimoji="1" lang="ja-JP" altLang="en-US"/>
          </a:p>
        </p:txBody>
      </p:sp>
      <p:pic>
        <p:nvPicPr>
          <p:cNvPr id="3" name="図 2"/>
          <p:cNvPicPr/>
          <p:nvPr/>
        </p:nvPicPr>
        <p:blipFill>
          <a:blip r:embed="rId2">
            <a:extLst>
              <a:ext uri="{28A0092B-C50C-407E-A947-70E740481C1C}">
                <a14:useLocalDpi xmlns:a14="http://schemas.microsoft.com/office/drawing/2010/main" val="0"/>
              </a:ext>
            </a:extLst>
          </a:blip>
          <a:srcRect/>
          <a:stretch>
            <a:fillRect/>
          </a:stretch>
        </p:blipFill>
        <p:spPr bwMode="auto">
          <a:xfrm>
            <a:off x="71380" y="571555"/>
            <a:ext cx="9072619" cy="6249971"/>
          </a:xfrm>
          <a:prstGeom prst="rect">
            <a:avLst/>
          </a:prstGeom>
          <a:noFill/>
          <a:ln>
            <a:noFill/>
          </a:ln>
        </p:spPr>
      </p:pic>
      <p:sp>
        <p:nvSpPr>
          <p:cNvPr id="4" name="テキスト ボックス 3"/>
          <p:cNvSpPr txBox="1"/>
          <p:nvPr/>
        </p:nvSpPr>
        <p:spPr>
          <a:xfrm>
            <a:off x="113122" y="202223"/>
            <a:ext cx="8881409" cy="369332"/>
          </a:xfrm>
          <a:prstGeom prst="rect">
            <a:avLst/>
          </a:prstGeom>
          <a:noFill/>
        </p:spPr>
        <p:txBody>
          <a:bodyPr wrap="square" rtlCol="0">
            <a:spAutoFit/>
          </a:bodyPr>
          <a:lstStyle/>
          <a:p>
            <a:pPr algn="ctr"/>
            <a:r>
              <a:rPr lang="en-US" altLang="ja-JP" dirty="0"/>
              <a:t>COVID-19</a:t>
            </a:r>
            <a:r>
              <a:rPr lang="ja-JP" altLang="ja-JP" dirty="0"/>
              <a:t>による国別人口百万人当たり死亡者数と高齢率</a:t>
            </a:r>
            <a:endParaRPr kumimoji="1" lang="ja-JP" altLang="en-US" dirty="0"/>
          </a:p>
        </p:txBody>
      </p:sp>
    </p:spTree>
    <p:extLst>
      <p:ext uri="{BB962C8B-B14F-4D97-AF65-F5344CB8AC3E}">
        <p14:creationId xmlns:p14="http://schemas.microsoft.com/office/powerpoint/2010/main" val="1361828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26916" y="308024"/>
            <a:ext cx="8104907" cy="965905"/>
          </a:xfrm>
          <a:prstGeom prst="rect">
            <a:avLst/>
          </a:prstGeom>
          <a:noFill/>
        </p:spPr>
        <p:txBody>
          <a:bodyPr wrap="square" rtlCol="0">
            <a:spAutoFit/>
          </a:bodyPr>
          <a:lstStyle/>
          <a:p>
            <a:pPr algn="ctr"/>
            <a:r>
              <a:rPr lang="ja-JP" altLang="en-US" sz="4431" dirty="0">
                <a:solidFill>
                  <a:srgbClr val="FF66CC"/>
                </a:solidFill>
                <a:latin typeface="AR PハイカラPOP体H04" panose="040B0900000000000000" pitchFamily="50" charset="-128"/>
                <a:ea typeface="AR PハイカラPOP体H04" panose="040B0900000000000000" pitchFamily="50" charset="-128"/>
              </a:rPr>
              <a:t>ご静聴ありがとうございました</a:t>
            </a:r>
            <a:endParaRPr lang="en-US" altLang="ja-JP" sz="1477" dirty="0"/>
          </a:p>
          <a:p>
            <a:pPr algn="ctr"/>
            <a:endParaRPr lang="ja-JP" altLang="en-US" sz="1246" dirty="0"/>
          </a:p>
        </p:txBody>
      </p:sp>
      <p:sp>
        <p:nvSpPr>
          <p:cNvPr id="9" name="テキスト ボックス 8"/>
          <p:cNvSpPr txBox="1"/>
          <p:nvPr/>
        </p:nvSpPr>
        <p:spPr>
          <a:xfrm>
            <a:off x="4754424" y="1723765"/>
            <a:ext cx="4037885" cy="490134"/>
          </a:xfrm>
          <a:prstGeom prst="rect">
            <a:avLst/>
          </a:prstGeom>
          <a:noFill/>
        </p:spPr>
        <p:txBody>
          <a:bodyPr wrap="square" rtlCol="0">
            <a:spAutoFit/>
          </a:bodyPr>
          <a:lstStyle/>
          <a:p>
            <a:endParaRPr lang="ja-JP" altLang="en-US" sz="2585" dirty="0">
              <a:solidFill>
                <a:srgbClr val="FF66CC"/>
              </a:solidFill>
              <a:latin typeface="AR P丸ゴシック体M04" panose="020F0600000000000000" pitchFamily="50" charset="-128"/>
              <a:ea typeface="AR P丸ゴシック体M04" panose="020F0600000000000000" pitchFamily="50" charset="-128"/>
            </a:endParaRPr>
          </a:p>
        </p:txBody>
      </p:sp>
      <p:pic>
        <p:nvPicPr>
          <p:cNvPr id="10" name="コンテンツ プレースホルダー 6">
            <a:extLst>
              <a:ext uri="{FF2B5EF4-FFF2-40B4-BE49-F238E27FC236}">
                <a16:creationId xmlns:a16="http://schemas.microsoft.com/office/drawing/2014/main" xmlns="" id="{813E8B77-9BBE-4B71-B441-226F6C95F4F9}"/>
              </a:ext>
            </a:extLst>
          </p:cNvPr>
          <p:cNvPicPr>
            <a:picLocks noChangeAspect="1"/>
          </p:cNvPicPr>
          <p:nvPr/>
        </p:nvPicPr>
        <p:blipFill rotWithShape="1">
          <a:blip r:embed="rId2"/>
          <a:srcRect l="2684" t="69865" r="39190" b="772"/>
          <a:stretch/>
        </p:blipFill>
        <p:spPr>
          <a:xfrm>
            <a:off x="795641" y="4886374"/>
            <a:ext cx="6921142" cy="1616025"/>
          </a:xfrm>
          <a:prstGeom prst="rect">
            <a:avLst/>
          </a:prstGeom>
        </p:spPr>
      </p:pic>
      <p:pic>
        <p:nvPicPr>
          <p:cNvPr id="11" name="コンテンツ プレースホルダー 6">
            <a:extLst>
              <a:ext uri="{FF2B5EF4-FFF2-40B4-BE49-F238E27FC236}">
                <a16:creationId xmlns:a16="http://schemas.microsoft.com/office/drawing/2014/main" xmlns="" id="{813E8B77-9BBE-4B71-B441-226F6C95F4F9}"/>
              </a:ext>
            </a:extLst>
          </p:cNvPr>
          <p:cNvPicPr>
            <a:picLocks noChangeAspect="1"/>
          </p:cNvPicPr>
          <p:nvPr/>
        </p:nvPicPr>
        <p:blipFill rotWithShape="1">
          <a:blip r:embed="rId2"/>
          <a:srcRect l="3324" r="44993" b="30431"/>
          <a:stretch/>
        </p:blipFill>
        <p:spPr>
          <a:xfrm>
            <a:off x="971125" y="1190761"/>
            <a:ext cx="5809522" cy="3599702"/>
          </a:xfrm>
          <a:prstGeom prst="rect">
            <a:avLst/>
          </a:prstGeom>
        </p:spPr>
      </p:pic>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25</a:t>
            </a:fld>
            <a:endParaRPr kumimoji="1" lang="ja-JP" altLang="en-US"/>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288" y="2551520"/>
            <a:ext cx="2146535" cy="2166159"/>
          </a:xfrm>
          <a:prstGeom prst="rect">
            <a:avLst/>
          </a:prstGeom>
        </p:spPr>
      </p:pic>
    </p:spTree>
    <p:extLst>
      <p:ext uri="{BB962C8B-B14F-4D97-AF65-F5344CB8AC3E}">
        <p14:creationId xmlns:p14="http://schemas.microsoft.com/office/powerpoint/2010/main" val="1721384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3</a:t>
            </a:fld>
            <a:endParaRPr kumimoji="1" lang="ja-JP" altLang="en-US"/>
          </a:p>
        </p:txBody>
      </p:sp>
      <p:sp>
        <p:nvSpPr>
          <p:cNvPr id="5" name="テキスト ボックス 4"/>
          <p:cNvSpPr txBox="1"/>
          <p:nvPr/>
        </p:nvSpPr>
        <p:spPr>
          <a:xfrm>
            <a:off x="426027" y="2566552"/>
            <a:ext cx="8551718" cy="1369606"/>
          </a:xfrm>
          <a:prstGeom prst="rect">
            <a:avLst/>
          </a:prstGeom>
          <a:noFill/>
        </p:spPr>
        <p:txBody>
          <a:bodyPr wrap="square" rtlCol="0">
            <a:spAutoFit/>
          </a:bodyPr>
          <a:lstStyle/>
          <a:p>
            <a:pPr algn="ctr"/>
            <a:r>
              <a:rPr kumimoji="1" lang="ja-JP" altLang="en-US" sz="7200" b="1" dirty="0" smtClean="0">
                <a:solidFill>
                  <a:srgbClr val="FF00FF"/>
                </a:solidFill>
                <a:latin typeface="AR P悠々ｺﾞｼｯｸ体E04" panose="040B0900000000000000" pitchFamily="50" charset="-128"/>
                <a:ea typeface="AR P悠々ｺﾞｼｯｸ体E04" panose="040B0900000000000000" pitchFamily="50" charset="-128"/>
              </a:rPr>
              <a:t>自己紹介</a:t>
            </a:r>
            <a:endParaRPr kumimoji="1" lang="en-US" altLang="ja-JP" sz="7200" b="1" dirty="0" smtClean="0">
              <a:solidFill>
                <a:srgbClr val="FF00FF"/>
              </a:solidFill>
              <a:latin typeface="AR P悠々ｺﾞｼｯｸ体E04" panose="040B0900000000000000" pitchFamily="50" charset="-128"/>
              <a:ea typeface="AR P悠々ｺﾞｼｯｸ体E04" panose="040B0900000000000000" pitchFamily="50" charset="-128"/>
            </a:endParaRPr>
          </a:p>
          <a:p>
            <a:pPr algn="ctr"/>
            <a:endParaRPr kumimoji="1" lang="en-US" altLang="ja-JP" sz="1100" b="1" dirty="0" smtClean="0">
              <a:solidFill>
                <a:srgbClr val="FF00FF"/>
              </a:solidFill>
              <a:latin typeface="AR P悠々ｺﾞｼｯｸ体E04" panose="040B0900000000000000" pitchFamily="50" charset="-128"/>
              <a:ea typeface="AR P悠々ｺﾞｼｯｸ体E04" panose="040B0900000000000000" pitchFamily="50" charset="-128"/>
            </a:endParaRPr>
          </a:p>
        </p:txBody>
      </p:sp>
    </p:spTree>
    <p:extLst>
      <p:ext uri="{BB962C8B-B14F-4D97-AF65-F5344CB8AC3E}">
        <p14:creationId xmlns:p14="http://schemas.microsoft.com/office/powerpoint/2010/main" val="412835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4</a:t>
            </a:fld>
            <a:endParaRPr kumimoji="1" lang="ja-JP" altLang="en-US"/>
          </a:p>
        </p:txBody>
      </p:sp>
      <p:sp>
        <p:nvSpPr>
          <p:cNvPr id="3" name="テキスト ボックス 2"/>
          <p:cNvSpPr txBox="1"/>
          <p:nvPr/>
        </p:nvSpPr>
        <p:spPr>
          <a:xfrm>
            <a:off x="124692" y="187035"/>
            <a:ext cx="8925790" cy="4339650"/>
          </a:xfrm>
          <a:prstGeom prst="rect">
            <a:avLst/>
          </a:prstGeom>
          <a:noFill/>
        </p:spPr>
        <p:txBody>
          <a:bodyPr wrap="square" rtlCol="0">
            <a:spAutoFit/>
          </a:bodyPr>
          <a:lstStyle/>
          <a:p>
            <a:r>
              <a:rPr lang="ja-JP" altLang="en-US" sz="3600" b="1" dirty="0" smtClean="0"/>
              <a:t>自見はなこ</a:t>
            </a:r>
            <a:r>
              <a:rPr lang="en-US" altLang="ja-JP" sz="3600" dirty="0"/>
              <a:t> </a:t>
            </a:r>
            <a:endParaRPr lang="ja-JP" altLang="ja-JP" sz="3600" dirty="0"/>
          </a:p>
          <a:p>
            <a:r>
              <a:rPr lang="en-US" altLang="ja-JP" sz="2400" dirty="0" smtClean="0"/>
              <a:t>1976</a:t>
            </a:r>
            <a:r>
              <a:rPr lang="ja-JP" altLang="en-US" sz="2400" dirty="0" smtClean="0"/>
              <a:t>年長崎県生まれ　福岡県育ち</a:t>
            </a:r>
            <a:endParaRPr lang="ja-JP" altLang="ja-JP" sz="2400" dirty="0"/>
          </a:p>
          <a:p>
            <a:r>
              <a:rPr lang="en-US" altLang="ja-JP" sz="2400" dirty="0"/>
              <a:t>1998</a:t>
            </a:r>
            <a:r>
              <a:rPr lang="ja-JP" altLang="ja-JP" sz="2400" dirty="0" smtClean="0"/>
              <a:t>年</a:t>
            </a:r>
            <a:r>
              <a:rPr lang="ja-JP" altLang="en-US" sz="2400" dirty="0" smtClean="0"/>
              <a:t>、</a:t>
            </a:r>
            <a:r>
              <a:rPr lang="ja-JP" altLang="ja-JP" sz="2400" dirty="0" smtClean="0"/>
              <a:t>筑波</a:t>
            </a:r>
            <a:r>
              <a:rPr lang="ja-JP" altLang="ja-JP" sz="2400" dirty="0"/>
              <a:t>大学第三学群国際</a:t>
            </a:r>
            <a:r>
              <a:rPr lang="ja-JP" altLang="ja-JP" sz="2400" dirty="0" smtClean="0"/>
              <a:t>関係学類卒業</a:t>
            </a:r>
            <a:r>
              <a:rPr lang="ja-JP" altLang="en-US" sz="2400" dirty="0" smtClean="0"/>
              <a:t>。</a:t>
            </a:r>
            <a:r>
              <a:rPr lang="en-US" altLang="ja-JP" sz="2400" dirty="0" smtClean="0"/>
              <a:t>2004</a:t>
            </a:r>
            <a:r>
              <a:rPr lang="ja-JP" altLang="ja-JP" sz="2400" dirty="0" smtClean="0"/>
              <a:t>年</a:t>
            </a:r>
            <a:r>
              <a:rPr lang="ja-JP" altLang="en-US" sz="2400" dirty="0" smtClean="0"/>
              <a:t>、</a:t>
            </a:r>
            <a:r>
              <a:rPr lang="ja-JP" altLang="ja-JP" sz="2400" dirty="0" smtClean="0"/>
              <a:t>東海</a:t>
            </a:r>
            <a:r>
              <a:rPr lang="ja-JP" altLang="ja-JP" sz="2400" dirty="0"/>
              <a:t>大学医学部医</a:t>
            </a:r>
            <a:r>
              <a:rPr lang="ja-JP" altLang="ja-JP" sz="2400" dirty="0" smtClean="0"/>
              <a:t>学科卒業</a:t>
            </a:r>
            <a:r>
              <a:rPr lang="ja-JP" altLang="en-US" sz="2400" dirty="0" smtClean="0"/>
              <a:t>。 </a:t>
            </a:r>
            <a:r>
              <a:rPr lang="ja-JP" altLang="ja-JP" sz="2400" dirty="0" smtClean="0"/>
              <a:t>東海</a:t>
            </a:r>
            <a:r>
              <a:rPr lang="ja-JP" altLang="ja-JP" sz="2400" dirty="0"/>
              <a:t>大学医学部付属</a:t>
            </a:r>
            <a:r>
              <a:rPr lang="ja-JP" altLang="ja-JP" sz="2400" dirty="0" smtClean="0"/>
              <a:t>病院</a:t>
            </a:r>
            <a:r>
              <a:rPr lang="ja-JP" altLang="en-US" sz="2400" dirty="0" smtClean="0"/>
              <a:t>での</a:t>
            </a:r>
            <a:r>
              <a:rPr lang="ja-JP" altLang="ja-JP" sz="2400" dirty="0" smtClean="0"/>
              <a:t>初期研修</a:t>
            </a:r>
            <a:r>
              <a:rPr lang="ja-JP" altLang="en-US" sz="2400" dirty="0" smtClean="0"/>
              <a:t>、</a:t>
            </a:r>
            <a:r>
              <a:rPr lang="ja-JP" altLang="ja-JP" sz="2400" dirty="0" smtClean="0"/>
              <a:t>池上</a:t>
            </a:r>
            <a:r>
              <a:rPr lang="ja-JP" altLang="ja-JP" sz="2400" dirty="0"/>
              <a:t>総合</a:t>
            </a:r>
            <a:r>
              <a:rPr lang="ja-JP" altLang="ja-JP" sz="2400" dirty="0" smtClean="0"/>
              <a:t>病院</a:t>
            </a:r>
            <a:r>
              <a:rPr lang="ja-JP" altLang="en-US" sz="2400" dirty="0" smtClean="0"/>
              <a:t>での</a:t>
            </a:r>
            <a:r>
              <a:rPr lang="ja-JP" altLang="ja-JP" sz="2400" dirty="0" smtClean="0"/>
              <a:t>内科</a:t>
            </a:r>
            <a:r>
              <a:rPr lang="ja-JP" altLang="ja-JP" sz="2400" dirty="0"/>
              <a:t>後期</a:t>
            </a:r>
            <a:r>
              <a:rPr lang="ja-JP" altLang="ja-JP" sz="2400" dirty="0" smtClean="0"/>
              <a:t>研修</a:t>
            </a:r>
            <a:r>
              <a:rPr lang="ja-JP" altLang="en-US" sz="2400" dirty="0" smtClean="0"/>
              <a:t>を経て、</a:t>
            </a:r>
            <a:r>
              <a:rPr lang="ja-JP" altLang="ja-JP" sz="2400" dirty="0" smtClean="0"/>
              <a:t>東京大学医学部小児科入局</a:t>
            </a:r>
            <a:r>
              <a:rPr lang="ja-JP" altLang="ja-JP" sz="2400" dirty="0"/>
              <a:t>・同附属病院小児科</a:t>
            </a:r>
            <a:r>
              <a:rPr lang="ja-JP" altLang="ja-JP" sz="2400" dirty="0" smtClean="0"/>
              <a:t>勤務</a:t>
            </a:r>
            <a:r>
              <a:rPr lang="ja-JP" altLang="en-US" sz="2400" dirty="0" smtClean="0"/>
              <a:t>。その後、</a:t>
            </a:r>
            <a:r>
              <a:rPr lang="ja-JP" altLang="ja-JP" sz="2400" dirty="0" smtClean="0"/>
              <a:t>東京都</a:t>
            </a:r>
            <a:r>
              <a:rPr lang="ja-JP" altLang="ja-JP" sz="2400" dirty="0"/>
              <a:t>青梅市立総合病院</a:t>
            </a:r>
            <a:r>
              <a:rPr lang="ja-JP" altLang="ja-JP" sz="2400" dirty="0" smtClean="0"/>
              <a:t>小児科</a:t>
            </a:r>
            <a:r>
              <a:rPr lang="ja-JP" altLang="en-US" sz="2400" dirty="0" smtClean="0"/>
              <a:t>、</a:t>
            </a:r>
            <a:r>
              <a:rPr lang="ja-JP" altLang="ja-JP" sz="2400" dirty="0" smtClean="0"/>
              <a:t>虎の門</a:t>
            </a:r>
            <a:r>
              <a:rPr lang="ja-JP" altLang="ja-JP" sz="2400" dirty="0"/>
              <a:t>病院</a:t>
            </a:r>
            <a:r>
              <a:rPr lang="ja-JP" altLang="ja-JP" sz="2400" dirty="0" smtClean="0"/>
              <a:t>小児科</a:t>
            </a:r>
            <a:r>
              <a:rPr lang="ja-JP" altLang="en-US" sz="2400" dirty="0" smtClean="0"/>
              <a:t>勤務を経て、</a:t>
            </a:r>
            <a:r>
              <a:rPr lang="en-US" altLang="ja-JP" sz="2400" dirty="0" smtClean="0"/>
              <a:t>2016</a:t>
            </a:r>
            <a:r>
              <a:rPr lang="ja-JP" altLang="ja-JP" sz="2400" dirty="0" smtClean="0"/>
              <a:t>年参議院</a:t>
            </a:r>
            <a:r>
              <a:rPr lang="ja-JP" altLang="ja-JP" sz="2400" dirty="0"/>
              <a:t>議員選挙比例区（全国区</a:t>
            </a:r>
            <a:r>
              <a:rPr lang="ja-JP" altLang="ja-JP" sz="2400" dirty="0" smtClean="0"/>
              <a:t>）</a:t>
            </a:r>
            <a:r>
              <a:rPr lang="ja-JP" altLang="en-US" sz="2400" dirty="0" smtClean="0"/>
              <a:t>で</a:t>
            </a:r>
            <a:r>
              <a:rPr lang="ja-JP" altLang="ja-JP" sz="2400" dirty="0" smtClean="0"/>
              <a:t>当選</a:t>
            </a:r>
            <a:r>
              <a:rPr lang="ja-JP" altLang="ja-JP" sz="2400" dirty="0"/>
              <a:t>（</a:t>
            </a:r>
            <a:r>
              <a:rPr lang="en-US" altLang="ja-JP" sz="2400" dirty="0"/>
              <a:t>210,562</a:t>
            </a:r>
            <a:r>
              <a:rPr lang="ja-JP" altLang="ja-JP" sz="2400" dirty="0"/>
              <a:t>票</a:t>
            </a:r>
            <a:r>
              <a:rPr lang="ja-JP" altLang="ja-JP" sz="2400" dirty="0" smtClean="0"/>
              <a:t>）</a:t>
            </a:r>
            <a:r>
              <a:rPr lang="ja-JP" altLang="en-US" sz="2400" dirty="0" smtClean="0"/>
              <a:t>。自民党政調厚生労働部会副部会長、自民党女性局長代理、自民党青年局次長、参議院厚生労働委員会理事などを経て、</a:t>
            </a:r>
            <a:r>
              <a:rPr lang="en-US" altLang="ja-JP" sz="2400" dirty="0" smtClean="0"/>
              <a:t>2019</a:t>
            </a:r>
            <a:r>
              <a:rPr lang="ja-JP" altLang="en-US" sz="2400" dirty="0" smtClean="0"/>
              <a:t>年より厚生労働大臣政務官。</a:t>
            </a:r>
            <a:endParaRPr kumimoji="1" lang="ja-JP" altLang="en-US" sz="2400"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14712" t="13462" r="2308" b="31410"/>
          <a:stretch/>
        </p:blipFill>
        <p:spPr>
          <a:xfrm>
            <a:off x="3481752" y="4045114"/>
            <a:ext cx="5433647" cy="2707379"/>
          </a:xfrm>
          <a:prstGeom prst="rect">
            <a:avLst/>
          </a:prstGeom>
        </p:spPr>
      </p:pic>
      <p:sp>
        <p:nvSpPr>
          <p:cNvPr id="6" name="テキスト ボックス 5"/>
          <p:cNvSpPr txBox="1"/>
          <p:nvPr/>
        </p:nvSpPr>
        <p:spPr>
          <a:xfrm>
            <a:off x="352054" y="4958025"/>
            <a:ext cx="3074107" cy="1569660"/>
          </a:xfrm>
          <a:prstGeom prst="rect">
            <a:avLst/>
          </a:prstGeom>
          <a:noFill/>
        </p:spPr>
        <p:txBody>
          <a:bodyPr wrap="square" rtlCol="0">
            <a:spAutoFit/>
          </a:bodyPr>
          <a:lstStyle/>
          <a:p>
            <a:r>
              <a:rPr kumimoji="1" lang="ja-JP" altLang="en-US" sz="1600" dirty="0" smtClean="0"/>
              <a:t>▶</a:t>
            </a:r>
            <a:endParaRPr kumimoji="1" lang="en-US" altLang="ja-JP" sz="1600" dirty="0" smtClean="0"/>
          </a:p>
          <a:p>
            <a:r>
              <a:rPr kumimoji="1" lang="ja-JP" altLang="en-US" sz="1600" dirty="0" smtClean="0"/>
              <a:t>加藤勝信厚労大臣をはじめ、</a:t>
            </a:r>
            <a:endParaRPr kumimoji="1" lang="en-US" altLang="ja-JP" sz="1600" dirty="0" smtClean="0"/>
          </a:p>
          <a:p>
            <a:r>
              <a:rPr kumimoji="1" lang="ja-JP" altLang="en-US" sz="1600" dirty="0" smtClean="0"/>
              <a:t>橋本岳副大臣、稲津久副大臣、</a:t>
            </a:r>
            <a:endParaRPr kumimoji="1" lang="en-US" altLang="ja-JP" sz="1600" dirty="0" smtClean="0"/>
          </a:p>
          <a:p>
            <a:r>
              <a:rPr kumimoji="1" lang="ja-JP" altLang="en-US" sz="1600" dirty="0" smtClean="0"/>
              <a:t>小島敏文大臣政務官と共に厚生労働行政に全力で取り組んでいます。</a:t>
            </a:r>
            <a:endParaRPr kumimoji="1" lang="ja-JP" altLang="en-US" sz="1600" dirty="0"/>
          </a:p>
        </p:txBody>
      </p:sp>
    </p:spTree>
    <p:extLst>
      <p:ext uri="{BB962C8B-B14F-4D97-AF65-F5344CB8AC3E}">
        <p14:creationId xmlns:p14="http://schemas.microsoft.com/office/powerpoint/2010/main" val="4041882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5</a:t>
            </a:fld>
            <a:endParaRPr kumimoji="1" lang="ja-JP" altLang="en-US"/>
          </a:p>
        </p:txBody>
      </p:sp>
      <p:sp>
        <p:nvSpPr>
          <p:cNvPr id="3" name="テキスト ボックス 2"/>
          <p:cNvSpPr txBox="1"/>
          <p:nvPr/>
        </p:nvSpPr>
        <p:spPr>
          <a:xfrm>
            <a:off x="1420906" y="2683205"/>
            <a:ext cx="6284093" cy="1323439"/>
          </a:xfrm>
          <a:prstGeom prst="rect">
            <a:avLst/>
          </a:prstGeom>
          <a:noFill/>
        </p:spPr>
        <p:txBody>
          <a:bodyPr wrap="none" rtlCol="0">
            <a:spAutoFit/>
          </a:bodyPr>
          <a:lstStyle/>
          <a:p>
            <a:r>
              <a:rPr kumimoji="1" lang="ja-JP" altLang="en-US" sz="4000" dirty="0" smtClean="0">
                <a:solidFill>
                  <a:srgbClr val="FF00FF"/>
                </a:solidFill>
                <a:latin typeface="AR P悠々ｺﾞｼｯｸ体E04" panose="040B0900000000000000" pitchFamily="50" charset="-128"/>
                <a:ea typeface="AR P悠々ｺﾞｼｯｸ体E04" panose="040B0900000000000000" pitchFamily="50" charset="-128"/>
              </a:rPr>
              <a:t>新型コロナウイルス感染症と</a:t>
            </a:r>
            <a:endParaRPr kumimoji="1" lang="en-US" altLang="ja-JP" sz="4000" dirty="0" smtClean="0">
              <a:solidFill>
                <a:srgbClr val="FF00FF"/>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000" dirty="0" smtClean="0">
                <a:solidFill>
                  <a:srgbClr val="FF00FF"/>
                </a:solidFill>
                <a:latin typeface="AR P悠々ｺﾞｼｯｸ体E04" panose="040B0900000000000000" pitchFamily="50" charset="-128"/>
                <a:ea typeface="AR P悠々ｺﾞｼｯｸ体E04" panose="040B0900000000000000" pitchFamily="50" charset="-128"/>
              </a:rPr>
              <a:t>日本の医療政策について</a:t>
            </a:r>
            <a:endParaRPr kumimoji="1" lang="ja-JP" altLang="en-US" sz="4000" dirty="0">
              <a:solidFill>
                <a:srgbClr val="FF00FF"/>
              </a:solidFill>
              <a:latin typeface="AR P悠々ｺﾞｼｯｸ体E04" panose="040B0900000000000000" pitchFamily="50" charset="-128"/>
              <a:ea typeface="AR P悠々ｺﾞｼｯｸ体E04" panose="040B0900000000000000" pitchFamily="50" charset="-128"/>
            </a:endParaRPr>
          </a:p>
        </p:txBody>
      </p:sp>
    </p:spTree>
    <p:extLst>
      <p:ext uri="{BB962C8B-B14F-4D97-AF65-F5344CB8AC3E}">
        <p14:creationId xmlns:p14="http://schemas.microsoft.com/office/powerpoint/2010/main" val="268261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4"/>
          <p:cNvSpPr txBox="1"/>
          <p:nvPr/>
        </p:nvSpPr>
        <p:spPr>
          <a:xfrm>
            <a:off x="61615" y="6045747"/>
            <a:ext cx="8730693" cy="553998"/>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１　都道府県から数日分まとめて国に報告された場合には、本来の報告日別に過去に遡って計上している。なお、重複事例の有無等の数値の精査を行っている。</a:t>
            </a:r>
            <a:endParaRPr lang="en-US" altLang="ja-JP" sz="1000" dirty="0">
              <a:latin typeface="游ゴシック" panose="020B0400000000000000" pitchFamily="50" charset="-128"/>
              <a:ea typeface="游ゴシック" panose="020B0400000000000000" pitchFamily="50" charset="-128"/>
            </a:endParaRPr>
          </a:p>
          <a:p>
            <a:r>
              <a:rPr lang="en-US" altLang="ja-JP" sz="1000" dirty="0">
                <a:latin typeface="游ゴシック" panose="020B0400000000000000" pitchFamily="50" charset="-128"/>
                <a:ea typeface="游ゴシック" panose="020B0400000000000000" pitchFamily="50" charset="-128"/>
              </a:rPr>
              <a:t>※</a:t>
            </a:r>
            <a:r>
              <a:rPr lang="ja-JP" altLang="en-US" sz="1000" dirty="0">
                <a:latin typeface="游ゴシック" panose="020B0400000000000000" pitchFamily="50" charset="-128"/>
                <a:ea typeface="游ゴシック" panose="020B0400000000000000" pitchFamily="50" charset="-128"/>
              </a:rPr>
              <a:t>２　</a:t>
            </a:r>
            <a:r>
              <a:rPr lang="en-US" altLang="ja-JP" sz="1000" dirty="0">
                <a:latin typeface="游ゴシック" panose="020B0400000000000000" pitchFamily="50" charset="-128"/>
                <a:ea typeface="游ゴシック" panose="020B0400000000000000" pitchFamily="50" charset="-128"/>
              </a:rPr>
              <a:t>5</a:t>
            </a:r>
            <a:r>
              <a:rPr lang="ja-JP" altLang="en-US" sz="1000" dirty="0">
                <a:latin typeface="游ゴシック" panose="020B0400000000000000" pitchFamily="50" charset="-128"/>
                <a:ea typeface="游ゴシック" panose="020B0400000000000000" pitchFamily="50" charset="-128"/>
              </a:rPr>
              <a:t>月</a:t>
            </a:r>
            <a:r>
              <a:rPr lang="en-US" altLang="ja-JP" sz="1000" dirty="0">
                <a:latin typeface="游ゴシック" panose="020B0400000000000000" pitchFamily="50" charset="-128"/>
                <a:ea typeface="游ゴシック" panose="020B0400000000000000" pitchFamily="50" charset="-128"/>
              </a:rPr>
              <a:t>10</a:t>
            </a:r>
            <a:r>
              <a:rPr lang="ja-JP" altLang="en-US" sz="1000" dirty="0">
                <a:latin typeface="游ゴシック" panose="020B0400000000000000" pitchFamily="50" charset="-128"/>
                <a:ea typeface="游ゴシック" panose="020B0400000000000000" pitchFamily="50" charset="-128"/>
              </a:rPr>
              <a:t>日まで報告がなかった東京都の症例については、確定日に報告があったものとして追加した。</a:t>
            </a:r>
          </a:p>
        </p:txBody>
      </p:sp>
      <p:sp>
        <p:nvSpPr>
          <p:cNvPr id="9" name="タイトル 1"/>
          <p:cNvSpPr>
            <a:spLocks noGrp="1"/>
          </p:cNvSpPr>
          <p:nvPr/>
        </p:nvSpPr>
        <p:spPr>
          <a:xfrm>
            <a:off x="1007188" y="43875"/>
            <a:ext cx="7344315" cy="721115"/>
          </a:xfrm>
          <a:prstGeom prst="rect">
            <a:avLst/>
          </a:prstGeom>
        </p:spPr>
        <p:txBody>
          <a:bodyPr vert="horz" lIns="84406" tIns="42203" rIns="84406" bIns="42203"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2215" b="1" dirty="0">
                <a:solidFill>
                  <a:prstClr val="black"/>
                </a:solidFill>
                <a:latin typeface="Meiryo UI" panose="020B0604030504040204" pitchFamily="50" charset="-128"/>
                <a:ea typeface="Meiryo UI" panose="020B0604030504040204" pitchFamily="50" charset="-128"/>
              </a:rPr>
              <a:t>新型コロナウイルス感染症の国内発生動向</a:t>
            </a:r>
            <a:endParaRPr lang="ja-JP" altLang="en-US" sz="3692" dirty="0"/>
          </a:p>
        </p:txBody>
      </p:sp>
      <p:sp>
        <p:nvSpPr>
          <p:cNvPr id="3" name="テキスト ボックス 2"/>
          <p:cNvSpPr txBox="1"/>
          <p:nvPr/>
        </p:nvSpPr>
        <p:spPr>
          <a:xfrm>
            <a:off x="5967848" y="1041889"/>
            <a:ext cx="2824460" cy="348109"/>
          </a:xfrm>
          <a:prstGeom prst="rect">
            <a:avLst/>
          </a:prstGeom>
          <a:noFill/>
        </p:spPr>
        <p:txBody>
          <a:bodyPr wrap="square" rtlCol="0">
            <a:spAutoFit/>
          </a:bodyPr>
          <a:lstStyle/>
          <a:p>
            <a:r>
              <a:rPr lang="ja-JP" altLang="en-US" sz="1662" dirty="0"/>
              <a:t>令和</a:t>
            </a:r>
            <a:r>
              <a:rPr lang="en-US" altLang="ja-JP" sz="1662" dirty="0"/>
              <a:t>2</a:t>
            </a:r>
            <a:r>
              <a:rPr lang="ja-JP" altLang="en-US" sz="1662" dirty="0"/>
              <a:t>年</a:t>
            </a:r>
            <a:r>
              <a:rPr lang="en-US" altLang="ja-JP" sz="1662" dirty="0"/>
              <a:t>6</a:t>
            </a:r>
            <a:r>
              <a:rPr lang="ja-JP" altLang="en-US" sz="1662" dirty="0"/>
              <a:t>月</a:t>
            </a:r>
            <a:r>
              <a:rPr lang="en-US" altLang="ja-JP" sz="1662" dirty="0"/>
              <a:t>10</a:t>
            </a:r>
            <a:r>
              <a:rPr lang="ja-JP" altLang="en-US" sz="1662" dirty="0"/>
              <a:t>日</a:t>
            </a:r>
            <a:r>
              <a:rPr lang="en-US" altLang="ja-JP" sz="1662" dirty="0"/>
              <a:t>24</a:t>
            </a:r>
            <a:r>
              <a:rPr lang="ja-JP" altLang="en-US" sz="1662" dirty="0"/>
              <a:t>時時点</a:t>
            </a:r>
          </a:p>
        </p:txBody>
      </p:sp>
      <p:pic>
        <p:nvPicPr>
          <p:cNvPr id="2" name="図 1"/>
          <p:cNvPicPr>
            <a:picLocks noChangeAspect="1"/>
          </p:cNvPicPr>
          <p:nvPr/>
        </p:nvPicPr>
        <p:blipFill>
          <a:blip r:embed="rId2"/>
          <a:stretch>
            <a:fillRect/>
          </a:stretch>
        </p:blipFill>
        <p:spPr>
          <a:xfrm>
            <a:off x="124057" y="599403"/>
            <a:ext cx="8916423" cy="4825452"/>
          </a:xfrm>
          <a:prstGeom prst="rect">
            <a:avLst/>
          </a:prstGeom>
        </p:spPr>
      </p:pic>
      <p:sp>
        <p:nvSpPr>
          <p:cNvPr id="7" name="スライド番号プレースホルダー 4"/>
          <p:cNvSpPr>
            <a:spLocks noGrp="1"/>
          </p:cNvSpPr>
          <p:nvPr>
            <p:ph type="sldNum" sz="quarter" idx="12"/>
          </p:nvPr>
        </p:nvSpPr>
        <p:spPr>
          <a:xfrm>
            <a:off x="6765474" y="6154227"/>
            <a:ext cx="2133600" cy="337038"/>
          </a:xfrm>
        </p:spPr>
        <p:txBody>
          <a:bodyPr/>
          <a:lstStyle/>
          <a:p>
            <a:fld id="{9E2A29CB-BA86-48A6-80E1-CB8750A963B5}" type="slidenum">
              <a:rPr kumimoji="1" lang="ja-JP" altLang="en-US" sz="1292" b="1">
                <a:solidFill>
                  <a:schemeClr val="tx1"/>
                </a:solidFill>
              </a:rPr>
              <a:t>6</a:t>
            </a:fld>
            <a:endParaRPr kumimoji="1" lang="ja-JP" altLang="en-US" sz="1292" b="1" dirty="0">
              <a:solidFill>
                <a:schemeClr val="tx1"/>
              </a:solidFill>
            </a:endParaRPr>
          </a:p>
        </p:txBody>
      </p:sp>
    </p:spTree>
    <p:extLst>
      <p:ext uri="{BB962C8B-B14F-4D97-AF65-F5344CB8AC3E}">
        <p14:creationId xmlns:p14="http://schemas.microsoft.com/office/powerpoint/2010/main" val="4130796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07731" y="233945"/>
            <a:ext cx="8704384" cy="2862322"/>
          </a:xfrm>
          <a:prstGeom prst="rect">
            <a:avLst/>
          </a:prstGeom>
          <a:noFill/>
        </p:spPr>
        <p:txBody>
          <a:bodyPr wrap="square" rtlCol="0">
            <a:spAutoFit/>
          </a:bodyPr>
          <a:lstStyle/>
          <a:p>
            <a:r>
              <a:rPr kumimoji="1" lang="en-US" altLang="ja-JP" b="1" dirty="0" smtClean="0">
                <a:solidFill>
                  <a:srgbClr val="FF0000"/>
                </a:solidFill>
              </a:rPr>
              <a:t>2019</a:t>
            </a:r>
            <a:r>
              <a:rPr kumimoji="1" lang="ja-JP" altLang="en-US" b="1" dirty="0" smtClean="0">
                <a:solidFill>
                  <a:srgbClr val="FF0000"/>
                </a:solidFill>
              </a:rPr>
              <a:t>年</a:t>
            </a:r>
            <a:r>
              <a:rPr kumimoji="1" lang="en-US" altLang="ja-JP" b="1" dirty="0" smtClean="0">
                <a:solidFill>
                  <a:srgbClr val="FF0000"/>
                </a:solidFill>
              </a:rPr>
              <a:t>12</a:t>
            </a:r>
            <a:r>
              <a:rPr kumimoji="1" lang="ja-JP" altLang="en-US" b="1" dirty="0" smtClean="0">
                <a:solidFill>
                  <a:srgbClr val="FF0000"/>
                </a:solidFill>
              </a:rPr>
              <a:t>月</a:t>
            </a:r>
            <a:r>
              <a:rPr kumimoji="1" lang="ja-JP" altLang="en-US" b="1" dirty="0" smtClean="0"/>
              <a:t>　中国武漢市で原因不明の肺炎が発生。その後、新型コロナウイルスによるものと判明。</a:t>
            </a:r>
            <a:endParaRPr kumimoji="1" lang="en-US" altLang="ja-JP" b="1" dirty="0"/>
          </a:p>
          <a:p>
            <a:r>
              <a:rPr kumimoji="1" lang="en-US" altLang="ja-JP" b="1" dirty="0" smtClean="0">
                <a:solidFill>
                  <a:srgbClr val="FF0000"/>
                </a:solidFill>
              </a:rPr>
              <a:t>2020</a:t>
            </a:r>
            <a:r>
              <a:rPr kumimoji="1" lang="ja-JP" altLang="en-US" b="1" dirty="0" smtClean="0">
                <a:solidFill>
                  <a:srgbClr val="FF0000"/>
                </a:solidFill>
              </a:rPr>
              <a:t>年</a:t>
            </a:r>
            <a:r>
              <a:rPr kumimoji="1" lang="en-US" altLang="ja-JP" b="1" dirty="0" smtClean="0">
                <a:solidFill>
                  <a:srgbClr val="FF0000"/>
                </a:solidFill>
              </a:rPr>
              <a:t>1</a:t>
            </a:r>
            <a:r>
              <a:rPr kumimoji="1" lang="ja-JP" altLang="en-US" b="1" dirty="0" smtClean="0">
                <a:solidFill>
                  <a:srgbClr val="FF0000"/>
                </a:solidFill>
              </a:rPr>
              <a:t>月</a:t>
            </a:r>
            <a:r>
              <a:rPr kumimoji="1" lang="en-US" altLang="ja-JP" b="1" dirty="0" smtClean="0">
                <a:solidFill>
                  <a:srgbClr val="FF0000"/>
                </a:solidFill>
              </a:rPr>
              <a:t>15</a:t>
            </a:r>
            <a:r>
              <a:rPr kumimoji="1" lang="ja-JP" altLang="en-US" b="1" dirty="0" smtClean="0">
                <a:solidFill>
                  <a:srgbClr val="FF0000"/>
                </a:solidFill>
              </a:rPr>
              <a:t>日</a:t>
            </a:r>
            <a:r>
              <a:rPr kumimoji="1" lang="ja-JP" altLang="en-US" b="1" dirty="0" smtClean="0"/>
              <a:t>　わが国で最初の症例が確認</a:t>
            </a:r>
            <a:r>
              <a:rPr kumimoji="1" lang="ja-JP" altLang="en-US" b="1" dirty="0"/>
              <a:t>される（患者は武漢市に</a:t>
            </a:r>
            <a:r>
              <a:rPr kumimoji="1" lang="ja-JP" altLang="en-US" b="1" dirty="0" smtClean="0"/>
              <a:t>滞在歴あり）</a:t>
            </a:r>
            <a:endParaRPr kumimoji="1" lang="en-US" altLang="ja-JP" b="1" dirty="0" smtClean="0"/>
          </a:p>
          <a:p>
            <a:r>
              <a:rPr kumimoji="1" lang="en-US" altLang="ja-JP" b="1" dirty="0" smtClean="0">
                <a:solidFill>
                  <a:srgbClr val="FF0000"/>
                </a:solidFill>
              </a:rPr>
              <a:t>2020</a:t>
            </a:r>
            <a:r>
              <a:rPr kumimoji="1" lang="ja-JP" altLang="en-US" b="1" dirty="0" smtClean="0">
                <a:solidFill>
                  <a:srgbClr val="FF0000"/>
                </a:solidFill>
              </a:rPr>
              <a:t>年</a:t>
            </a:r>
            <a:r>
              <a:rPr kumimoji="1" lang="en-US" altLang="ja-JP" b="1" dirty="0" smtClean="0">
                <a:solidFill>
                  <a:srgbClr val="FF0000"/>
                </a:solidFill>
              </a:rPr>
              <a:t>1</a:t>
            </a:r>
            <a:r>
              <a:rPr kumimoji="1" lang="ja-JP" altLang="en-US" b="1" dirty="0" smtClean="0">
                <a:solidFill>
                  <a:srgbClr val="FF0000"/>
                </a:solidFill>
              </a:rPr>
              <a:t>月</a:t>
            </a:r>
            <a:r>
              <a:rPr kumimoji="1" lang="en-US" altLang="ja-JP" b="1" dirty="0" smtClean="0">
                <a:solidFill>
                  <a:srgbClr val="FF0000"/>
                </a:solidFill>
              </a:rPr>
              <a:t>23</a:t>
            </a:r>
            <a:r>
              <a:rPr kumimoji="1" lang="ja-JP" altLang="en-US" b="1" dirty="0" smtClean="0">
                <a:solidFill>
                  <a:srgbClr val="FF0000"/>
                </a:solidFill>
              </a:rPr>
              <a:t>日</a:t>
            </a:r>
            <a:r>
              <a:rPr kumimoji="1" lang="ja-JP" altLang="en-US" b="1" dirty="0" smtClean="0"/>
              <a:t>　中国当局が武漢市を「都市封鎖」。しかし、既に多くの人々が春節の旅行や帰省で武漢市を出ていた。</a:t>
            </a:r>
            <a:endParaRPr kumimoji="1" lang="en-US" altLang="ja-JP" b="1" dirty="0" smtClean="0"/>
          </a:p>
          <a:p>
            <a:endParaRPr kumimoji="1" lang="en-US" altLang="ja-JP" b="1" dirty="0" smtClean="0"/>
          </a:p>
          <a:p>
            <a:endParaRPr kumimoji="1" lang="en-US" altLang="ja-JP" b="1" dirty="0"/>
          </a:p>
          <a:p>
            <a:r>
              <a:rPr kumimoji="1" lang="en-US" altLang="ja-JP" b="1" dirty="0" smtClean="0">
                <a:solidFill>
                  <a:srgbClr val="FF0000"/>
                </a:solidFill>
              </a:rPr>
              <a:t>2020</a:t>
            </a:r>
            <a:r>
              <a:rPr kumimoji="1" lang="ja-JP" altLang="en-US" b="1" dirty="0" smtClean="0">
                <a:solidFill>
                  <a:srgbClr val="FF0000"/>
                </a:solidFill>
              </a:rPr>
              <a:t>年</a:t>
            </a:r>
            <a:r>
              <a:rPr kumimoji="1" lang="en-US" altLang="ja-JP" b="1" dirty="0" smtClean="0">
                <a:solidFill>
                  <a:srgbClr val="FF0000"/>
                </a:solidFill>
              </a:rPr>
              <a:t>1</a:t>
            </a:r>
            <a:r>
              <a:rPr kumimoji="1" lang="ja-JP" altLang="en-US" b="1" dirty="0" smtClean="0">
                <a:solidFill>
                  <a:srgbClr val="FF0000"/>
                </a:solidFill>
              </a:rPr>
              <a:t>月</a:t>
            </a:r>
            <a:r>
              <a:rPr kumimoji="1" lang="en-US" altLang="ja-JP" b="1" dirty="0" smtClean="0">
                <a:solidFill>
                  <a:srgbClr val="FF0000"/>
                </a:solidFill>
              </a:rPr>
              <a:t>28</a:t>
            </a:r>
            <a:r>
              <a:rPr kumimoji="1" lang="ja-JP" altLang="en-US" b="1" dirty="0" smtClean="0">
                <a:solidFill>
                  <a:srgbClr val="FF0000"/>
                </a:solidFill>
              </a:rPr>
              <a:t>日</a:t>
            </a:r>
            <a:r>
              <a:rPr kumimoji="1" lang="ja-JP" altLang="en-US" b="1" dirty="0" smtClean="0"/>
              <a:t>「新型コロナウイルス感染症厚生労働省対策推進本部」発足（本部長：加藤勝信厚労大臣）。本部長代理を拝命し、ＷＨＯや諸外国との連携強化、水際対策、地方衛生研究所での検査体制整備など、感染拡大防止の戦いが始まる。</a:t>
            </a:r>
            <a:endParaRPr kumimoji="1" lang="ja-JP" altLang="en-US" b="1" dirty="0"/>
          </a:p>
        </p:txBody>
      </p:sp>
      <p:sp>
        <p:nvSpPr>
          <p:cNvPr id="3" name="下矢印 2"/>
          <p:cNvSpPr/>
          <p:nvPr/>
        </p:nvSpPr>
        <p:spPr>
          <a:xfrm>
            <a:off x="3425859" y="1665106"/>
            <a:ext cx="1837593" cy="439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r="27027"/>
          <a:stretch/>
        </p:blipFill>
        <p:spPr>
          <a:xfrm rot="5400000">
            <a:off x="5249298" y="3045684"/>
            <a:ext cx="3641944" cy="3743111"/>
          </a:xfrm>
          <a:prstGeom prst="rect">
            <a:avLst/>
          </a:prstGeom>
        </p:spPr>
      </p:pic>
      <p:sp>
        <p:nvSpPr>
          <p:cNvPr id="5" name="テキスト ボックス 4"/>
          <p:cNvSpPr txBox="1"/>
          <p:nvPr/>
        </p:nvSpPr>
        <p:spPr>
          <a:xfrm>
            <a:off x="535700" y="6172054"/>
            <a:ext cx="4592725" cy="584775"/>
          </a:xfrm>
          <a:prstGeom prst="rect">
            <a:avLst/>
          </a:prstGeom>
          <a:noFill/>
        </p:spPr>
        <p:txBody>
          <a:bodyPr wrap="square" rtlCol="0">
            <a:spAutoFit/>
          </a:bodyPr>
          <a:lstStyle/>
          <a:p>
            <a:r>
              <a:rPr kumimoji="1" lang="ja-JP" altLang="en-US" sz="1600" b="1" dirty="0" smtClean="0"/>
              <a:t>▶慈恵医大熱帯医学講座にて、リアルタイムＰＣＲ検査法について視察</a:t>
            </a:r>
            <a:endParaRPr kumimoji="1" lang="ja-JP" altLang="en-US" sz="1600" b="1" dirty="0"/>
          </a:p>
        </p:txBody>
      </p:sp>
      <p:sp>
        <p:nvSpPr>
          <p:cNvPr id="7" name="スライド番号プレースホルダー 6"/>
          <p:cNvSpPr>
            <a:spLocks noGrp="1"/>
          </p:cNvSpPr>
          <p:nvPr>
            <p:ph type="sldNum" sz="quarter" idx="12"/>
          </p:nvPr>
        </p:nvSpPr>
        <p:spPr/>
        <p:txBody>
          <a:bodyPr/>
          <a:lstStyle/>
          <a:p>
            <a:fld id="{8A15BBAB-31C6-4FCA-89E1-A3C076BE8D10}" type="slidenum">
              <a:rPr kumimoji="1" lang="ja-JP" altLang="en-US" smtClean="0"/>
              <a:t>7</a:t>
            </a:fld>
            <a:endParaRPr kumimoji="1" lang="ja-JP" altLang="en-US"/>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731" y="3094969"/>
            <a:ext cx="4389802" cy="2469264"/>
          </a:xfrm>
          <a:prstGeom prst="rect">
            <a:avLst/>
          </a:prstGeom>
        </p:spPr>
      </p:pic>
      <p:sp>
        <p:nvSpPr>
          <p:cNvPr id="8" name="テキスト ボックス 7"/>
          <p:cNvSpPr txBox="1"/>
          <p:nvPr/>
        </p:nvSpPr>
        <p:spPr>
          <a:xfrm>
            <a:off x="158262" y="5562935"/>
            <a:ext cx="5105189" cy="338554"/>
          </a:xfrm>
          <a:prstGeom prst="rect">
            <a:avLst/>
          </a:prstGeom>
          <a:noFill/>
        </p:spPr>
        <p:txBody>
          <a:bodyPr wrap="square" rtlCol="0">
            <a:spAutoFit/>
          </a:bodyPr>
          <a:lstStyle/>
          <a:p>
            <a:r>
              <a:rPr kumimoji="1" lang="ja-JP" altLang="en-US" sz="1600" b="1" dirty="0"/>
              <a:t>▲新型コロナウイルス感染症厚生労働省対策推進本部</a:t>
            </a:r>
          </a:p>
        </p:txBody>
      </p:sp>
    </p:spTree>
    <p:extLst>
      <p:ext uri="{BB962C8B-B14F-4D97-AF65-F5344CB8AC3E}">
        <p14:creationId xmlns:p14="http://schemas.microsoft.com/office/powerpoint/2010/main" val="344955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31884" y="131885"/>
            <a:ext cx="8845062" cy="6494085"/>
          </a:xfrm>
          <a:prstGeom prst="rect">
            <a:avLst/>
          </a:prstGeom>
          <a:noFill/>
        </p:spPr>
        <p:txBody>
          <a:bodyPr wrap="square" rtlCol="0">
            <a:spAutoFit/>
          </a:bodyPr>
          <a:lstStyle/>
          <a:p>
            <a:endParaRPr lang="en-US" altLang="ja-JP" sz="3200" b="1" dirty="0" smtClean="0">
              <a:solidFill>
                <a:srgbClr val="FF0000"/>
              </a:solidFill>
              <a:latin typeface="+mj-ea"/>
              <a:ea typeface="+mj-ea"/>
            </a:endParaRPr>
          </a:p>
          <a:p>
            <a:endParaRPr lang="en-US" altLang="ja-JP" sz="3200" b="1" dirty="0" smtClean="0">
              <a:solidFill>
                <a:srgbClr val="FF0000"/>
              </a:solidFill>
              <a:latin typeface="+mj-ea"/>
              <a:ea typeface="+mj-ea"/>
            </a:endParaRPr>
          </a:p>
          <a:p>
            <a:r>
              <a:rPr lang="en-US" altLang="ja-JP" sz="3200" b="1" dirty="0" smtClean="0">
                <a:solidFill>
                  <a:srgbClr val="FF0000"/>
                </a:solidFill>
                <a:latin typeface="+mj-ea"/>
                <a:ea typeface="+mj-ea"/>
              </a:rPr>
              <a:t>2020</a:t>
            </a:r>
            <a:r>
              <a:rPr lang="ja-JP" altLang="en-US" sz="3200" b="1" dirty="0">
                <a:solidFill>
                  <a:srgbClr val="FF0000"/>
                </a:solidFill>
                <a:latin typeface="+mj-ea"/>
                <a:ea typeface="+mj-ea"/>
              </a:rPr>
              <a:t>年</a:t>
            </a:r>
            <a:r>
              <a:rPr lang="en-US" altLang="ja-JP" sz="3200" b="1" dirty="0">
                <a:solidFill>
                  <a:srgbClr val="FF0000"/>
                </a:solidFill>
                <a:latin typeface="+mj-ea"/>
                <a:ea typeface="+mj-ea"/>
              </a:rPr>
              <a:t>2</a:t>
            </a:r>
            <a:r>
              <a:rPr lang="ja-JP" altLang="en-US" sz="3200" b="1" dirty="0">
                <a:solidFill>
                  <a:srgbClr val="FF0000"/>
                </a:solidFill>
                <a:latin typeface="+mj-ea"/>
                <a:ea typeface="+mj-ea"/>
              </a:rPr>
              <a:t>月</a:t>
            </a:r>
            <a:r>
              <a:rPr lang="en-US" altLang="ja-JP" sz="3200" b="1" dirty="0">
                <a:solidFill>
                  <a:srgbClr val="FF0000"/>
                </a:solidFill>
                <a:latin typeface="+mj-ea"/>
                <a:ea typeface="+mj-ea"/>
              </a:rPr>
              <a:t>1</a:t>
            </a:r>
            <a:r>
              <a:rPr lang="ja-JP" altLang="en-US" sz="3200" b="1" dirty="0">
                <a:solidFill>
                  <a:srgbClr val="FF0000"/>
                </a:solidFill>
                <a:latin typeface="+mj-ea"/>
                <a:ea typeface="+mj-ea"/>
              </a:rPr>
              <a:t>日 </a:t>
            </a:r>
            <a:endParaRPr lang="en-US" altLang="ja-JP" sz="3200" b="1" dirty="0" smtClean="0">
              <a:solidFill>
                <a:srgbClr val="FF0000"/>
              </a:solidFill>
              <a:latin typeface="+mj-ea"/>
              <a:ea typeface="+mj-ea"/>
            </a:endParaRPr>
          </a:p>
          <a:p>
            <a:r>
              <a:rPr lang="ja-JP" altLang="en-US" sz="3200" b="1" dirty="0" smtClean="0">
                <a:latin typeface="+mj-ea"/>
                <a:ea typeface="+mj-ea"/>
              </a:rPr>
              <a:t>新型</a:t>
            </a:r>
            <a:r>
              <a:rPr lang="ja-JP" altLang="en-US" sz="3200" b="1" dirty="0">
                <a:latin typeface="+mj-ea"/>
                <a:ea typeface="+mj-ea"/>
              </a:rPr>
              <a:t>ｺﾛﾅｳｲﾙｽ感染症を感染症法上の指定感染症</a:t>
            </a:r>
            <a:r>
              <a:rPr lang="en-US" altLang="ja-JP" sz="3200" b="1" dirty="0">
                <a:latin typeface="+mj-ea"/>
                <a:ea typeface="+mj-ea"/>
              </a:rPr>
              <a:t>(2</a:t>
            </a:r>
            <a:r>
              <a:rPr lang="ja-JP" altLang="en-US" sz="3200" b="1" dirty="0">
                <a:latin typeface="+mj-ea"/>
                <a:ea typeface="+mj-ea"/>
              </a:rPr>
              <a:t>類相当</a:t>
            </a:r>
            <a:r>
              <a:rPr lang="en-US" altLang="ja-JP" sz="3200" b="1" dirty="0">
                <a:latin typeface="+mj-ea"/>
                <a:ea typeface="+mj-ea"/>
              </a:rPr>
              <a:t>)</a:t>
            </a:r>
            <a:r>
              <a:rPr lang="ja-JP" altLang="en-US" sz="3200" b="1" dirty="0" err="1">
                <a:latin typeface="+mj-ea"/>
                <a:ea typeface="+mj-ea"/>
              </a:rPr>
              <a:t>、</a:t>
            </a:r>
            <a:r>
              <a:rPr lang="ja-JP" altLang="en-US" sz="3200" b="1" dirty="0">
                <a:latin typeface="+mj-ea"/>
                <a:ea typeface="+mj-ea"/>
              </a:rPr>
              <a:t>検疫法上の検疫感染症に</a:t>
            </a:r>
            <a:r>
              <a:rPr lang="ja-JP" altLang="en-US" sz="3200" b="1" dirty="0" smtClean="0">
                <a:latin typeface="+mj-ea"/>
                <a:ea typeface="+mj-ea"/>
              </a:rPr>
              <a:t>指定。</a:t>
            </a:r>
            <a:endParaRPr lang="en-US" altLang="ja-JP" sz="3200" b="1" dirty="0" smtClean="0">
              <a:latin typeface="+mj-ea"/>
              <a:ea typeface="+mj-ea"/>
            </a:endParaRPr>
          </a:p>
          <a:p>
            <a:r>
              <a:rPr lang="ja-JP" altLang="en-US" sz="3200" b="1" dirty="0" smtClean="0">
                <a:latin typeface="+mj-ea"/>
                <a:ea typeface="+mj-ea"/>
              </a:rPr>
              <a:t>→感染者に対する入院措置や公費による医療提供が可能になる。</a:t>
            </a:r>
            <a:endParaRPr lang="en-US" altLang="ja-JP" sz="3200" b="1" dirty="0" smtClean="0">
              <a:latin typeface="+mj-ea"/>
              <a:ea typeface="+mj-ea"/>
            </a:endParaRPr>
          </a:p>
          <a:p>
            <a:endParaRPr lang="en-US" altLang="ja-JP" sz="2400" b="1" dirty="0" smtClean="0">
              <a:latin typeface="+mj-ea"/>
              <a:ea typeface="+mj-ea"/>
            </a:endParaRPr>
          </a:p>
          <a:p>
            <a:endParaRPr lang="en-US" altLang="ja-JP" sz="2400" b="1" dirty="0" smtClean="0">
              <a:latin typeface="+mj-ea"/>
              <a:ea typeface="+mj-ea"/>
            </a:endParaRPr>
          </a:p>
          <a:p>
            <a:r>
              <a:rPr lang="ja-JP" altLang="en-US" sz="2400" b="1" dirty="0">
                <a:latin typeface="+mj-ea"/>
                <a:ea typeface="+mj-ea"/>
              </a:rPr>
              <a:t/>
            </a:r>
            <a:br>
              <a:rPr lang="ja-JP" altLang="en-US" sz="2400" b="1" dirty="0">
                <a:latin typeface="+mj-ea"/>
                <a:ea typeface="+mj-ea"/>
              </a:rPr>
            </a:br>
            <a:r>
              <a:rPr lang="en-US" altLang="ja-JP" sz="2400" b="1" dirty="0" smtClean="0">
                <a:latin typeface="+mj-ea"/>
                <a:ea typeface="+mj-ea"/>
              </a:rPr>
              <a:t>〈</a:t>
            </a:r>
            <a:r>
              <a:rPr lang="ja-JP" altLang="en-US" sz="2400" b="1" dirty="0" smtClean="0">
                <a:latin typeface="+mj-ea"/>
                <a:ea typeface="+mj-ea"/>
              </a:rPr>
              <a:t>関連する法律</a:t>
            </a:r>
            <a:r>
              <a:rPr lang="en-US" altLang="ja-JP" sz="2400" b="1" dirty="0" smtClean="0">
                <a:latin typeface="+mj-ea"/>
                <a:ea typeface="+mj-ea"/>
              </a:rPr>
              <a:t>〉</a:t>
            </a:r>
          </a:p>
          <a:p>
            <a:r>
              <a:rPr lang="ja-JP" altLang="en-US" sz="2400" b="1" dirty="0" smtClean="0">
                <a:latin typeface="+mj-ea"/>
                <a:ea typeface="+mj-ea"/>
              </a:rPr>
              <a:t>〇</a:t>
            </a:r>
            <a:r>
              <a:rPr lang="ja-JP" altLang="en-US" sz="2400" b="1" dirty="0">
                <a:latin typeface="+mj-ea"/>
                <a:ea typeface="+mj-ea"/>
              </a:rPr>
              <a:t>出入国管理及び難民</a:t>
            </a:r>
            <a:r>
              <a:rPr lang="ja-JP" altLang="en-US" sz="2400" b="1" dirty="0" smtClean="0">
                <a:latin typeface="+mj-ea"/>
                <a:ea typeface="+mj-ea"/>
              </a:rPr>
              <a:t>認定法・・・法務省</a:t>
            </a:r>
            <a:endParaRPr lang="en-US" altLang="ja-JP" sz="2400" b="1" dirty="0" smtClean="0">
              <a:latin typeface="+mj-ea"/>
              <a:ea typeface="+mj-ea"/>
            </a:endParaRPr>
          </a:p>
          <a:p>
            <a:r>
              <a:rPr lang="ja-JP" altLang="en-US" sz="2400" b="1" dirty="0" smtClean="0">
                <a:latin typeface="+mj-ea"/>
                <a:ea typeface="+mj-ea"/>
              </a:rPr>
              <a:t>〇検疫法・・・厚生労働省</a:t>
            </a:r>
            <a:endParaRPr lang="en-US" altLang="ja-JP" sz="2400" b="1" dirty="0" smtClean="0">
              <a:latin typeface="+mj-ea"/>
              <a:ea typeface="+mj-ea"/>
            </a:endParaRPr>
          </a:p>
          <a:p>
            <a:r>
              <a:rPr lang="ja-JP" altLang="en-US" sz="2400" b="1" dirty="0" smtClean="0">
                <a:latin typeface="+mj-ea"/>
                <a:ea typeface="+mj-ea"/>
              </a:rPr>
              <a:t>〇感染症法・・・厚生労働省</a:t>
            </a:r>
            <a:endParaRPr lang="en-US" altLang="ja-JP" sz="2400" b="1" dirty="0" smtClean="0">
              <a:latin typeface="+mj-ea"/>
              <a:ea typeface="+mj-ea"/>
            </a:endParaRPr>
          </a:p>
          <a:p>
            <a:r>
              <a:rPr lang="ja-JP" altLang="en-US" sz="2400" b="1" dirty="0" smtClean="0">
                <a:latin typeface="+mj-ea"/>
                <a:ea typeface="+mj-ea"/>
              </a:rPr>
              <a:t>〇新型インフルエンザ等対策特別措置法・・・内閣官房</a:t>
            </a:r>
            <a:endParaRPr lang="en-US" altLang="ja-JP" sz="2400" b="1" dirty="0" smtClean="0">
              <a:latin typeface="+mj-ea"/>
              <a:ea typeface="+mj-ea"/>
            </a:endParaRPr>
          </a:p>
        </p:txBody>
      </p:sp>
      <p:sp>
        <p:nvSpPr>
          <p:cNvPr id="4" name="スライド番号プレースホルダー 3"/>
          <p:cNvSpPr>
            <a:spLocks noGrp="1"/>
          </p:cNvSpPr>
          <p:nvPr>
            <p:ph type="sldNum" sz="quarter" idx="12"/>
          </p:nvPr>
        </p:nvSpPr>
        <p:spPr/>
        <p:txBody>
          <a:bodyPr/>
          <a:lstStyle/>
          <a:p>
            <a:fld id="{8A15BBAB-31C6-4FCA-89E1-A3C076BE8D10}" type="slidenum">
              <a:rPr kumimoji="1" lang="ja-JP" altLang="en-US" smtClean="0"/>
              <a:t>8</a:t>
            </a:fld>
            <a:endParaRPr kumimoji="1" lang="ja-JP" altLang="en-US"/>
          </a:p>
        </p:txBody>
      </p:sp>
    </p:spTree>
    <p:extLst>
      <p:ext uri="{BB962C8B-B14F-4D97-AF65-F5344CB8AC3E}">
        <p14:creationId xmlns:p14="http://schemas.microsoft.com/office/powerpoint/2010/main" val="3079093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A15BBAB-31C6-4FCA-89E1-A3C076BE8D10}" type="slidenum">
              <a:rPr kumimoji="1" lang="ja-JP" altLang="en-US" smtClean="0"/>
              <a:t>9</a:t>
            </a:fld>
            <a:endParaRPr kumimoji="1" lang="ja-JP" altLang="en-US"/>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2842941808"/>
              </p:ext>
            </p:extLst>
          </p:nvPr>
        </p:nvGraphicFramePr>
        <p:xfrm>
          <a:off x="0" y="0"/>
          <a:ext cx="9205546" cy="6904160"/>
        </p:xfrm>
        <a:graphic>
          <a:graphicData uri="http://schemas.openxmlformats.org/presentationml/2006/ole">
            <mc:AlternateContent xmlns:mc="http://schemas.openxmlformats.org/markup-compatibility/2006">
              <mc:Choice xmlns:v="urn:schemas-microsoft-com:vml" Requires="v">
                <p:oleObj spid="_x0000_s3110" name="Acrobat Document" r:id="rId3" imgW="5486400" imgH="4114800" progId="AcroExch.Document.2017">
                  <p:embed/>
                </p:oleObj>
              </mc:Choice>
              <mc:Fallback>
                <p:oleObj name="Acrobat Document" r:id="rId3" imgW="5486400" imgH="4114800" progId="AcroExch.Document.2017">
                  <p:embed/>
                  <p:pic>
                    <p:nvPicPr>
                      <p:cNvPr id="0" name=""/>
                      <p:cNvPicPr/>
                      <p:nvPr/>
                    </p:nvPicPr>
                    <p:blipFill>
                      <a:blip r:embed="rId4"/>
                      <a:stretch>
                        <a:fillRect/>
                      </a:stretch>
                    </p:blipFill>
                    <p:spPr>
                      <a:xfrm>
                        <a:off x="0" y="0"/>
                        <a:ext cx="9205546" cy="6904160"/>
                      </a:xfrm>
                      <a:prstGeom prst="rect">
                        <a:avLst/>
                      </a:prstGeom>
                    </p:spPr>
                  </p:pic>
                </p:oleObj>
              </mc:Fallback>
            </mc:AlternateContent>
          </a:graphicData>
        </a:graphic>
      </p:graphicFrame>
    </p:spTree>
    <p:extLst>
      <p:ext uri="{BB962C8B-B14F-4D97-AF65-F5344CB8AC3E}">
        <p14:creationId xmlns:p14="http://schemas.microsoft.com/office/powerpoint/2010/main" val="450532958"/>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ファセット">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11017</TotalTime>
  <Words>1523</Words>
  <Application>Microsoft Office PowerPoint</Application>
  <PresentationFormat>画面に合わせる (4:3)</PresentationFormat>
  <Paragraphs>283</Paragraphs>
  <Slides>25</Slides>
  <Notes>0</Notes>
  <HiddenSlides>0</HiddenSlides>
  <MMClips>0</MMClips>
  <ScaleCrop>false</ScaleCrop>
  <HeadingPairs>
    <vt:vector size="8" baseType="variant">
      <vt:variant>
        <vt:lpstr>使用されているフォント</vt:lpstr>
      </vt:variant>
      <vt:variant>
        <vt:i4>18</vt:i4>
      </vt:variant>
      <vt:variant>
        <vt:lpstr>テーマ</vt:lpstr>
      </vt:variant>
      <vt:variant>
        <vt:i4>4</vt:i4>
      </vt:variant>
      <vt:variant>
        <vt:lpstr>埋め込まれた OLE サーバー</vt:lpstr>
      </vt:variant>
      <vt:variant>
        <vt:i4>2</vt:i4>
      </vt:variant>
      <vt:variant>
        <vt:lpstr>スライド タイトル</vt:lpstr>
      </vt:variant>
      <vt:variant>
        <vt:i4>25</vt:i4>
      </vt:variant>
    </vt:vector>
  </HeadingPairs>
  <TitlesOfParts>
    <vt:vector size="49" baseType="lpstr">
      <vt:lpstr>AR PハイカラPOP体H04</vt:lpstr>
      <vt:lpstr>AR P丸ゴシック体M04</vt:lpstr>
      <vt:lpstr>AR P悠々ｺﾞｼｯｸ体E04</vt:lpstr>
      <vt:lpstr>ＤＨＰ特太ゴシック体</vt:lpstr>
      <vt:lpstr>Meiryo UI</vt:lpstr>
      <vt:lpstr>ＭＳ Ｐゴシック</vt:lpstr>
      <vt:lpstr>メイリオ</vt:lpstr>
      <vt:lpstr>游ゴシック</vt:lpstr>
      <vt:lpstr>游ゴシック Light</vt:lpstr>
      <vt:lpstr>游ゴシック Medium</vt:lpstr>
      <vt:lpstr>Arial</vt:lpstr>
      <vt:lpstr>Calibri</vt:lpstr>
      <vt:lpstr>Calibri Light</vt:lpstr>
      <vt:lpstr>Century Gothic</vt:lpstr>
      <vt:lpstr>Trebuchet MS</vt:lpstr>
      <vt:lpstr>Wingdings</vt:lpstr>
      <vt:lpstr>Wingdings 2</vt:lpstr>
      <vt:lpstr>Wingdings 3</vt:lpstr>
      <vt:lpstr>HDOfficeLightV0</vt:lpstr>
      <vt:lpstr>2_Office テーマ</vt:lpstr>
      <vt:lpstr>ファセット</vt:lpstr>
      <vt:lpstr>Office テーマ</vt:lpstr>
      <vt:lpstr>Acrobat Document</vt:lpstr>
      <vt:lpstr>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参議院</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参議院</dc:creator>
  <cp:lastModifiedBy>早川 吉行</cp:lastModifiedBy>
  <cp:revision>98</cp:revision>
  <cp:lastPrinted>2020-07-30T23:59:25Z</cp:lastPrinted>
  <dcterms:created xsi:type="dcterms:W3CDTF">2020-06-11T01:12:29Z</dcterms:created>
  <dcterms:modified xsi:type="dcterms:W3CDTF">2020-07-31T01:54:35Z</dcterms:modified>
</cp:coreProperties>
</file>