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2"/>
  </p:notesMasterIdLst>
  <p:handoutMasterIdLst>
    <p:handoutMasterId r:id="rId23"/>
  </p:handoutMasterIdLst>
  <p:sldIdLst>
    <p:sldId id="264" r:id="rId2"/>
    <p:sldId id="311" r:id="rId3"/>
    <p:sldId id="312" r:id="rId4"/>
    <p:sldId id="323" r:id="rId5"/>
    <p:sldId id="325" r:id="rId6"/>
    <p:sldId id="309" r:id="rId7"/>
    <p:sldId id="310" r:id="rId8"/>
    <p:sldId id="270" r:id="rId9"/>
    <p:sldId id="277" r:id="rId10"/>
    <p:sldId id="322" r:id="rId11"/>
    <p:sldId id="315" r:id="rId12"/>
    <p:sldId id="319" r:id="rId13"/>
    <p:sldId id="326" r:id="rId14"/>
    <p:sldId id="318" r:id="rId15"/>
    <p:sldId id="305" r:id="rId16"/>
    <p:sldId id="306" r:id="rId17"/>
    <p:sldId id="327" r:id="rId18"/>
    <p:sldId id="320" r:id="rId19"/>
    <p:sldId id="316" r:id="rId20"/>
    <p:sldId id="328" r:id="rId21"/>
  </p:sldIdLst>
  <p:sldSz cx="9144000" cy="6858000" type="screen4x3"/>
  <p:notesSz cx="9144000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11C9B72-0FE6-40AC-A735-5F4D5CB2402C}">
          <p14:sldIdLst>
            <p14:sldId id="264"/>
            <p14:sldId id="311"/>
            <p14:sldId id="312"/>
            <p14:sldId id="323"/>
            <p14:sldId id="325"/>
            <p14:sldId id="309"/>
            <p14:sldId id="310"/>
            <p14:sldId id="270"/>
            <p14:sldId id="277"/>
            <p14:sldId id="322"/>
            <p14:sldId id="315"/>
            <p14:sldId id="319"/>
            <p14:sldId id="326"/>
            <p14:sldId id="318"/>
            <p14:sldId id="305"/>
            <p14:sldId id="306"/>
            <p14:sldId id="327"/>
            <p14:sldId id="320"/>
            <p14:sldId id="316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515"/>
    <a:srgbClr val="111111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1" autoAdjust="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4D7CA-7097-4DE7-A492-AC4A94A5439D}" type="datetimeFigureOut">
              <a:rPr kumimoji="1" lang="ja-JP" altLang="en-US" smtClean="0"/>
              <a:t>2017/3/6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68A8-BF3E-4F88-9A05-C285D80217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082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181BDB-1927-4A21-A6F3-6C02E071132B}" type="datetimeFigureOut">
              <a:rPr lang="ja-JP" altLang="en-US"/>
              <a:pPr>
                <a:defRPr/>
              </a:pPr>
              <a:t>2017/3/6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136D9E-52AA-405E-8639-FEFAEF3BF32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21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36D9E-52AA-405E-8639-FEFAEF3BF32E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035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36D9E-52AA-405E-8639-FEFAEF3BF32E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07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36D9E-52AA-405E-8639-FEFAEF3BF32E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07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36D9E-52AA-405E-8639-FEFAEF3BF32E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48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136D9E-52AA-405E-8639-FEFAEF3BF32E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331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32374-DE60-49DA-B0E8-6BBA39F0B8EE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EF8F3-1165-4391-B659-BB935C068E6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7" name="Picture 3" descr="C:\project\PPTtemplate\03_world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54DB3-4DD9-4467-903A-459A70ED2AEB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F79A0-E544-46CF-9446-2BEAD055EBB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F072E-421E-48D1-B50A-9641E5B6644C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F79A0-E544-46CF-9446-2BEAD055EBB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PPTtemplate\03_world\Headi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>
            <a:spLocks noGrp="1"/>
          </p:cNvSpPr>
          <p:nvPr>
            <p:ph type="ctrTitle"/>
          </p:nvPr>
        </p:nvSpPr>
        <p:spPr>
          <a:xfrm>
            <a:off x="323528" y="4365104"/>
            <a:ext cx="8424936" cy="1080120"/>
          </a:xfrm>
        </p:spPr>
        <p:txBody>
          <a:bodyPr/>
          <a:lstStyle>
            <a:lvl1pPr algn="l">
              <a:defRPr b="1">
                <a:solidFill>
                  <a:srgbClr val="002060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5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4896544" cy="2304256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84AD-130F-457D-A828-38B25E749F1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 smtClean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AB6A47-0306-43EC-813B-E71D4708FC52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1" dirty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1916831"/>
            <a:ext cx="3816424" cy="446449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3"/>
          </p:nvPr>
        </p:nvSpPr>
        <p:spPr>
          <a:xfrm>
            <a:off x="4716016" y="1916832"/>
            <a:ext cx="3816424" cy="4464497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EA7-FAA0-4373-A421-DDD400679D39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49DB-9D21-4ECF-9D12-78029606D81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11560" y="1988840"/>
            <a:ext cx="3816424" cy="2304256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716016" y="1988840"/>
            <a:ext cx="3816424" cy="2304256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716463" y="1484313"/>
            <a:ext cx="3816350" cy="5048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11188" y="1484313"/>
            <a:ext cx="3816350" cy="5048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3"/>
          </p:nvPr>
        </p:nvSpPr>
        <p:spPr>
          <a:xfrm>
            <a:off x="611560" y="1988838"/>
            <a:ext cx="3816424" cy="4032449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4"/>
          </p:nvPr>
        </p:nvSpPr>
        <p:spPr>
          <a:xfrm>
            <a:off x="4716016" y="1988839"/>
            <a:ext cx="3816424" cy="4032449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11560" y="1556791"/>
            <a:ext cx="3816424" cy="360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4" name="テキスト プレースホルダ 2"/>
          <p:cNvSpPr>
            <a:spLocks noGrp="1"/>
          </p:cNvSpPr>
          <p:nvPr>
            <p:ph type="body" idx="15"/>
          </p:nvPr>
        </p:nvSpPr>
        <p:spPr>
          <a:xfrm>
            <a:off x="4716016" y="1556791"/>
            <a:ext cx="3816424" cy="360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3" name="日付プレースホルダ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B911-322F-4DA9-AB22-44480A1A22E3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15" name="フッター プレースホルダ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6" name="スライド番号プレースホルダ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CA0B-10EE-4821-BA59-76D356213C2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611560" y="1988840"/>
            <a:ext cx="2880320" cy="2304256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611188" y="1484313"/>
            <a:ext cx="2881312" cy="5048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2853953" cy="40324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3"/>
          </p:nvPr>
        </p:nvSpPr>
        <p:spPr>
          <a:xfrm>
            <a:off x="3779912" y="1556791"/>
            <a:ext cx="4752528" cy="4464497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0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11560" y="1556791"/>
            <a:ext cx="2880320" cy="36004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7" name="日付プレースホルダ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E704-8DD4-4498-A762-A94D010AD4B1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11" name="スライド番号プレースホルダ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A2B6-757A-483D-BC8A-2C9ED3C030A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11560" y="1484784"/>
            <a:ext cx="4824536" cy="4472409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8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652120" y="1492698"/>
            <a:ext cx="2853953" cy="446449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A2CC-FFFF-4C38-A7DA-713D0A5BB626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F078-E3DC-443E-94BC-552590309BDE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B6EB2-C2C3-4568-80CD-F224F00039C4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AF483-4091-4D75-A47A-737717798BA0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584AD-130F-457D-A828-38B25E749F1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5" name="Picture 2" descr="C:\project\PPTtemplate\03_world\Headi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D213E-3B0C-42DD-8615-6204EC74605A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49DB-9D21-4ECF-9D12-78029606D813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C02B4-D5BE-4656-A32B-2E89D8F37AA0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3CA0B-10EE-4821-BA59-76D356213C29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11560" y="1988840"/>
            <a:ext cx="3816424" cy="2304256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16016" y="1988840"/>
            <a:ext cx="3816424" cy="2304256"/>
          </a:xfrm>
          <a:prstGeom prst="rect">
            <a:avLst/>
          </a:prstGeom>
          <a:gradFill flip="none" rotWithShape="1">
            <a:gsLst>
              <a:gs pos="70000">
                <a:schemeClr val="bg1">
                  <a:alpha val="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716463" y="1484313"/>
            <a:ext cx="3816350" cy="5048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11188" y="1484313"/>
            <a:ext cx="3816350" cy="504825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64904-E7E1-4F87-BB75-002BA72F3709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BE9BF-34AA-43ED-83B3-6D65F2278CC8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9F31A-B35A-4795-A6F0-CA1D4E7270BD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A3A97-8749-48E5-97CE-8BDB019FC5F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3" name="Picture 2" descr="C:\project\PPTtemplate\03_world\Normal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1E369-A5A1-46FA-8EE7-58B73F9CFA65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F79A0-E544-46CF-9446-2BEAD055EBB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59AD-DE69-4F30-BEC6-7F597C803689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FF078-E3DC-443E-94BC-552590309BDE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2E1962-3998-4AB5-A7EF-BE35905C02B8}" type="datetime1">
              <a:rPr lang="ja-JP" altLang="en-US" smtClean="0"/>
              <a:t>2017/3/6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9F79A0-E544-46CF-9446-2BEAD055EBB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714" r:id="rId12"/>
    <p:sldLayoutId id="2147483709" r:id="rId13"/>
    <p:sldLayoutId id="2147483715" r:id="rId14"/>
    <p:sldLayoutId id="2147483717" r:id="rId15"/>
    <p:sldLayoutId id="214748371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サブタイトル 2"/>
          <p:cNvSpPr>
            <a:spLocks noGrp="1"/>
          </p:cNvSpPr>
          <p:nvPr>
            <p:ph idx="1"/>
          </p:nvPr>
        </p:nvSpPr>
        <p:spPr>
          <a:xfrm>
            <a:off x="971600" y="3789040"/>
            <a:ext cx="7408333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・主催：　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sym typeface="Wingdings" panose="05000000000000000000" pitchFamily="2" charset="2"/>
              </a:rPr>
              <a:t>（一社）千葉県建築士会女性委員会</a:t>
            </a:r>
            <a:endParaRPr lang="en-US" altLang="ja-JP" sz="2000" b="1" dirty="0" smtClean="0">
              <a:solidFill>
                <a:schemeClr val="accent2">
                  <a:lumMod val="50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  <a:sym typeface="Wingdings" panose="05000000000000000000" pitchFamily="2" charset="2"/>
              </a:rPr>
              <a:t>・協力：　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防災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塾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だるま　　</a:t>
            </a:r>
            <a:endParaRPr lang="en-US" altLang="ja-JP" sz="20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　白田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克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雄（ﾘｰﾀﾞｰ）　中村俊光（講師）　成松洋（ﾂｰﾙ・ﾚﾎﾟｰﾄ）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  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　　　　　　　　　　　　　　　　　　　　　</a:t>
            </a:r>
            <a:endParaRPr lang="en-US" altLang="ja-JP" sz="2000" b="1" dirty="0" smtClean="0">
              <a:solidFill>
                <a:schemeClr val="accent2">
                  <a:lumMod val="50000"/>
                </a:schemeClr>
              </a:solidFill>
              <a:latin typeface="+mj-ea"/>
            </a:endParaRPr>
          </a:p>
          <a:p>
            <a:pPr marL="0" lvl="8" indent="0">
              <a:spcBef>
                <a:spcPct val="20000"/>
              </a:spcBef>
              <a:buSzPct val="100000"/>
              <a:buNone/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　　　　　</a:t>
            </a:r>
            <a:endParaRPr lang="en-US" altLang="ja-JP" sz="2000" b="1" dirty="0" smtClean="0">
              <a:solidFill>
                <a:schemeClr val="accent2">
                  <a:lumMod val="50000"/>
                </a:schemeClr>
              </a:solidFill>
              <a:latin typeface="+mj-ea"/>
            </a:endParaRPr>
          </a:p>
          <a:p>
            <a:pPr marL="0" lvl="8" indent="0">
              <a:spcBef>
                <a:spcPct val="20000"/>
              </a:spcBef>
              <a:buSzPct val="100000"/>
              <a:buNone/>
            </a:pP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　　　　　　　　　　　</a:t>
            </a:r>
            <a:r>
              <a:rPr lang="ja-JP" altLang="en-US" sz="1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２０１７年３月１８日</a:t>
            </a:r>
            <a:endParaRPr lang="en-US" altLang="ja-JP" sz="1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  <a:p>
            <a:pPr marL="0" lvl="8" indent="0">
              <a:spcBef>
                <a:spcPct val="20000"/>
              </a:spcBef>
              <a:buSzPct val="100000"/>
              <a:buNone/>
            </a:pPr>
            <a:r>
              <a:rPr lang="ja-JP" altLang="en-US" sz="1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　　　　　　　　　　　　　　　（会場：千葉県建築士会館）</a:t>
            </a:r>
            <a:endParaRPr lang="ja-JP" altLang="en-US" sz="1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18357" y="404664"/>
            <a:ext cx="8291264" cy="1080120"/>
          </a:xfrm>
        </p:spPr>
        <p:txBody>
          <a:bodyPr>
            <a:normAutofit fontScale="90000"/>
          </a:bodyPr>
          <a:lstStyle/>
          <a:p>
            <a:r>
              <a:rPr lang="ja-JP" altLang="ja-JP" sz="3100" dirty="0">
                <a:latin typeface="+mn-ea"/>
                <a:ea typeface="+mn-ea"/>
              </a:rPr>
              <a:t>（一社）千葉県建築士会女性委員会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en-US" altLang="ja-JP" dirty="0" smtClean="0">
                <a:latin typeface="+mn-ea"/>
                <a:ea typeface="+mn-ea"/>
              </a:rPr>
              <a:t>DIG</a:t>
            </a:r>
            <a:r>
              <a:rPr lang="ja-JP" altLang="en-US" dirty="0" smtClean="0">
                <a:latin typeface="+mn-ea"/>
                <a:ea typeface="+mn-ea"/>
              </a:rPr>
              <a:t>体験ﾜｰｸｼｮｯﾌﾟ</a:t>
            </a:r>
            <a:endParaRPr lang="ja-JP" altLang="en-US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106105" y="2420888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2600" b="1" dirty="0" smtClean="0">
                <a:solidFill>
                  <a:srgbClr val="FF0000"/>
                </a:solidFill>
                <a:latin typeface="+mn-ea"/>
              </a:rPr>
              <a:t>災害を知る・地域を知る・人を知る</a:t>
            </a:r>
            <a:endParaRPr lang="en-US" altLang="ja-JP" sz="2600" b="1" dirty="0" smtClean="0">
              <a:solidFill>
                <a:srgbClr val="FF0000"/>
              </a:solidFill>
              <a:latin typeface="+mn-ea"/>
            </a:endParaRP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2600" b="1" dirty="0" smtClean="0">
                <a:solidFill>
                  <a:srgbClr val="FF0000"/>
                </a:solidFill>
                <a:latin typeface="+mn-ea"/>
              </a:rPr>
              <a:t>～いつきてもおかしくない大規模災害に備えて～</a:t>
            </a:r>
            <a:r>
              <a:rPr lang="ja-JP" altLang="en-US" sz="2000" b="1" dirty="0" smtClean="0">
                <a:solidFill>
                  <a:srgbClr val="FF0000"/>
                </a:solidFill>
                <a:latin typeface="+mj-ea"/>
              </a:rPr>
              <a:t>　　　　　　　　　　　　　　　　　　　　　　　　　　　　　　</a:t>
            </a:r>
            <a:endParaRPr lang="ja-JP" alt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2636912"/>
            <a:ext cx="878497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smtClean="0"/>
              <a:t>１．</a:t>
            </a:r>
            <a:r>
              <a:rPr lang="ja-JP" altLang="en-US" b="1" smtClean="0">
                <a:latin typeface="+mn-ea"/>
              </a:rPr>
              <a:t>４</a:t>
            </a:r>
            <a:r>
              <a:rPr lang="ja-JP" altLang="en-US" b="1">
                <a:latin typeface="+mn-ea"/>
              </a:rPr>
              <a:t>地区</a:t>
            </a:r>
            <a:r>
              <a:rPr lang="ja-JP" altLang="en-US" b="1" smtClean="0">
                <a:latin typeface="+mn-ea"/>
              </a:rPr>
              <a:t>（</a:t>
            </a:r>
            <a:r>
              <a:rPr lang="ja-JP" altLang="en-US" b="1" dirty="0" smtClean="0">
                <a:latin typeface="+mn-ea"/>
              </a:rPr>
              <a:t>ブロック）それぞれの地図　</a:t>
            </a:r>
            <a:r>
              <a:rPr lang="ja-JP" altLang="en-US" b="1" dirty="0">
                <a:latin typeface="+mn-ea"/>
              </a:rPr>
              <a:t>（</a:t>
            </a:r>
            <a:r>
              <a:rPr lang="ja-JP" altLang="ja-JP" b="1" dirty="0">
                <a:latin typeface="+mn-ea"/>
              </a:rPr>
              <a:t>Ｂ１サイズ</a:t>
            </a:r>
            <a:r>
              <a:rPr lang="ja-JP" altLang="ja-JP" b="1" dirty="0" smtClean="0">
                <a:latin typeface="+mn-ea"/>
              </a:rPr>
              <a:t>）</a:t>
            </a: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+mn-ea"/>
              </a:rPr>
              <a:t>　　　　</a:t>
            </a:r>
            <a:r>
              <a:rPr lang="en-US" altLang="ja-JP" b="1" dirty="0" smtClean="0">
                <a:latin typeface="+mn-ea"/>
              </a:rPr>
              <a:t>-</a:t>
            </a:r>
            <a:r>
              <a:rPr lang="ja-JP" altLang="en-US" b="1" dirty="0" smtClean="0">
                <a:latin typeface="+mn-ea"/>
              </a:rPr>
              <a:t>　縮尺　１</a:t>
            </a:r>
            <a:r>
              <a:rPr lang="en-US" altLang="ja-JP" b="1" dirty="0" smtClean="0">
                <a:latin typeface="+mn-ea"/>
              </a:rPr>
              <a:t>/</a:t>
            </a:r>
            <a:r>
              <a:rPr lang="ja-JP" altLang="en-US" b="1" dirty="0" smtClean="0">
                <a:latin typeface="+mn-ea"/>
              </a:rPr>
              <a:t>５０００　　</a:t>
            </a: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</a:t>
            </a: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　　</a:t>
            </a:r>
            <a:r>
              <a:rPr lang="en-US" altLang="ja-JP" b="1" dirty="0" smtClean="0">
                <a:latin typeface="+mn-ea"/>
              </a:rPr>
              <a:t>-</a:t>
            </a:r>
            <a:r>
              <a:rPr lang="ja-JP" altLang="en-US" b="1" dirty="0" smtClean="0">
                <a:latin typeface="+mn-ea"/>
              </a:rPr>
              <a:t>　</a:t>
            </a:r>
            <a:r>
              <a:rPr lang="ja-JP" altLang="ja-JP" b="1" dirty="0" smtClean="0">
                <a:latin typeface="+mn-ea"/>
              </a:rPr>
              <a:t>地域</a:t>
            </a:r>
            <a:r>
              <a:rPr lang="ja-JP" altLang="ja-JP" b="1" dirty="0">
                <a:latin typeface="+mn-ea"/>
              </a:rPr>
              <a:t>の広さ</a:t>
            </a:r>
            <a:r>
              <a:rPr lang="ja-JP" altLang="ja-JP" b="1" dirty="0" smtClean="0">
                <a:latin typeface="+mn-ea"/>
              </a:rPr>
              <a:t>は</a:t>
            </a:r>
            <a:r>
              <a:rPr lang="ja-JP" altLang="en-US" b="1" dirty="0" smtClean="0">
                <a:latin typeface="+mn-ea"/>
              </a:rPr>
              <a:t>　</a:t>
            </a:r>
            <a:r>
              <a:rPr lang="en-US" altLang="ja-JP" b="1" dirty="0" smtClean="0">
                <a:latin typeface="+mn-ea"/>
              </a:rPr>
              <a:t>2.7km</a:t>
            </a:r>
            <a:r>
              <a:rPr lang="ja-JP" altLang="ja-JP" b="1" dirty="0">
                <a:latin typeface="+mn-ea"/>
              </a:rPr>
              <a:t>四方</a:t>
            </a:r>
            <a:r>
              <a:rPr lang="ja-JP" altLang="ja-JP" b="1" dirty="0" smtClean="0">
                <a:latin typeface="+mn-ea"/>
              </a:rPr>
              <a:t>程度</a:t>
            </a:r>
            <a:r>
              <a:rPr lang="ja-JP" altLang="en-US" b="1" dirty="0" smtClean="0">
                <a:latin typeface="+mn-ea"/>
              </a:rPr>
              <a:t>　</a:t>
            </a:r>
            <a:r>
              <a:rPr lang="en-US" altLang="ja-JP" dirty="0"/>
              <a:t> 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２</a:t>
            </a:r>
            <a:r>
              <a:rPr lang="ja-JP" altLang="en-US" b="1" dirty="0" smtClean="0"/>
              <a:t>．</a:t>
            </a:r>
            <a:r>
              <a:rPr kumimoji="1" lang="ja-JP" altLang="en-US" b="1" dirty="0" smtClean="0"/>
              <a:t>書き込み方法　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　ステップ１（基本情報を書き込む）：</a:t>
            </a:r>
            <a:r>
              <a:rPr lang="ja-JP" altLang="en-US" b="1" dirty="0" smtClean="0">
                <a:latin typeface="+mn-ea"/>
              </a:rPr>
              <a:t>　</a:t>
            </a:r>
            <a:r>
              <a:rPr lang="ja-JP" altLang="en-US" b="1" dirty="0" smtClean="0"/>
              <a:t>地図上に直接書き込む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　ステップ２（想定される被害）：　ビニールシート上に書き込む</a:t>
            </a:r>
            <a:endParaRPr lang="en-US" altLang="ja-JP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 smtClean="0"/>
              <a:t>使用する地図と書き込み方法について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211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83568" y="2564904"/>
            <a:ext cx="7920879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/>
              <a:t>≪ファシリテーターとは？≫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予め、各グループ１名の方にお願いしてあります。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≪アイスブレーキングとは？≫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（１）</a:t>
            </a:r>
            <a:r>
              <a:rPr lang="ja-JP" altLang="en-US" b="1" dirty="0" smtClean="0"/>
              <a:t>自己</a:t>
            </a:r>
            <a:r>
              <a:rPr kumimoji="1" lang="ja-JP" altLang="en-US" b="1" dirty="0" smtClean="0"/>
              <a:t>紹介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（２）</a:t>
            </a:r>
            <a:r>
              <a:rPr kumimoji="1" lang="ja-JP" altLang="en-US" b="1" dirty="0" smtClean="0"/>
              <a:t>役割分担　　　①リーダー兼発表者　　　　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　 </a:t>
            </a:r>
            <a:r>
              <a:rPr kumimoji="1" lang="ja-JP" altLang="en-US" b="1" dirty="0" smtClean="0"/>
              <a:t>②</a:t>
            </a:r>
            <a:r>
              <a:rPr lang="ja-JP" altLang="en-US" b="1" dirty="0" smtClean="0"/>
              <a:t>書記</a:t>
            </a:r>
            <a:r>
              <a:rPr kumimoji="1" lang="ja-JP" altLang="en-US" b="1" dirty="0" smtClean="0"/>
              <a:t>　　</a:t>
            </a:r>
            <a:endParaRPr kumimoji="1" lang="en-US" altLang="ja-JP" b="1" dirty="0" smtClean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 smtClean="0"/>
              <a:t>アイスブレーキング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ja-JP" altLang="en-US" sz="3600" b="1" dirty="0" smtClean="0"/>
              <a:t>（１３：５０～１４：０５</a:t>
            </a:r>
            <a:r>
              <a:rPr lang="en-US" altLang="ja-JP" sz="3600" b="1" dirty="0" smtClean="0"/>
              <a:t>)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7175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40324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sz="3100" b="1" dirty="0" smtClean="0">
                <a:solidFill>
                  <a:srgbClr val="FF0000"/>
                </a:solidFill>
              </a:rPr>
              <a:t>※</a:t>
            </a:r>
            <a:r>
              <a:rPr lang="ja-JP" altLang="en-US" sz="3100" b="1" dirty="0" smtClean="0">
                <a:solidFill>
                  <a:srgbClr val="FF0000"/>
                </a:solidFill>
              </a:rPr>
              <a:t>ステップ１　地図</a:t>
            </a:r>
            <a:r>
              <a:rPr lang="ja-JP" altLang="en-US" sz="3100" b="1" dirty="0">
                <a:solidFill>
                  <a:srgbClr val="FF0000"/>
                </a:solidFill>
              </a:rPr>
              <a:t>に基本情報を</a:t>
            </a:r>
            <a:r>
              <a:rPr lang="ja-JP" altLang="en-US" sz="3100" b="1" dirty="0" smtClean="0">
                <a:solidFill>
                  <a:srgbClr val="FF0000"/>
                </a:solidFill>
              </a:rPr>
              <a:t>書き込む</a:t>
            </a:r>
            <a:endParaRPr lang="en-US" altLang="ja-JP" sz="3100" b="1" dirty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１．自然条件を</a:t>
            </a:r>
            <a:r>
              <a:rPr lang="ja-JP" altLang="en-US" sz="2800" b="1" dirty="0" smtClean="0"/>
              <a:t>書き込む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２</a:t>
            </a:r>
            <a:r>
              <a:rPr lang="ja-JP" altLang="en-US" sz="2800" b="1" dirty="0"/>
              <a:t>．まちの構造を</a:t>
            </a:r>
            <a:r>
              <a:rPr lang="ja-JP" altLang="en-US" sz="2800" b="1" dirty="0" smtClean="0"/>
              <a:t>書き込む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　　①鉄道　</a:t>
            </a:r>
            <a:r>
              <a:rPr lang="ja-JP" altLang="en-US" sz="2800" b="1" dirty="0" smtClean="0"/>
              <a:t>　②</a:t>
            </a:r>
            <a:r>
              <a:rPr lang="ja-JP" altLang="en-US" sz="2800" b="1" dirty="0"/>
              <a:t>主要な</a:t>
            </a:r>
            <a:r>
              <a:rPr lang="ja-JP" altLang="en-US" sz="2800" b="1" dirty="0" smtClean="0"/>
              <a:t>道路　</a:t>
            </a:r>
            <a:r>
              <a:rPr lang="ja-JP" altLang="en-US" sz="2800" b="1" dirty="0"/>
              <a:t>　③路地、狭隘道路　</a:t>
            </a:r>
            <a:r>
              <a:rPr lang="ja-JP" altLang="en-US" sz="2800" b="1" dirty="0" smtClean="0"/>
              <a:t>　④</a:t>
            </a:r>
            <a:r>
              <a:rPr lang="ja-JP" altLang="en-US" sz="2800" b="1" dirty="0"/>
              <a:t>避難場所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/>
              <a:t>３．施設を</a:t>
            </a:r>
            <a:r>
              <a:rPr lang="ja-JP" altLang="en-US" sz="2800" b="1" dirty="0" smtClean="0"/>
              <a:t>書き込む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 smtClean="0"/>
              <a:t>　　①</a:t>
            </a:r>
            <a:r>
              <a:rPr lang="ja-JP" altLang="en-US" sz="2800" b="1" dirty="0"/>
              <a:t>官公署　</a:t>
            </a:r>
            <a:r>
              <a:rPr lang="ja-JP" altLang="en-US" sz="2800" b="1" dirty="0" smtClean="0"/>
              <a:t>　②</a:t>
            </a:r>
            <a:r>
              <a:rPr lang="ja-JP" altLang="en-US" sz="2800" b="1" dirty="0"/>
              <a:t>医療機関　</a:t>
            </a:r>
            <a:r>
              <a:rPr lang="ja-JP" altLang="en-US" sz="2800" b="1" dirty="0" smtClean="0"/>
              <a:t>　③</a:t>
            </a:r>
            <a:r>
              <a:rPr lang="ja-JP" altLang="en-US" sz="2800" b="1" dirty="0"/>
              <a:t>公共施設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④</a:t>
            </a:r>
            <a:r>
              <a:rPr lang="ja-JP" altLang="en-US" sz="2800" b="1" dirty="0"/>
              <a:t>危険な施設　</a:t>
            </a:r>
            <a:r>
              <a:rPr lang="ja-JP" altLang="en-US" sz="2800" b="1" dirty="0" smtClean="0"/>
              <a:t>　⑤</a:t>
            </a:r>
            <a:r>
              <a:rPr lang="ja-JP" altLang="en-US" sz="2800" b="1" dirty="0"/>
              <a:t>その他施設（防災に役立つ）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⑥</a:t>
            </a:r>
            <a:r>
              <a:rPr lang="ja-JP" altLang="en-US" sz="2800" b="1" dirty="0"/>
              <a:t>延焼を防ぐ建物（やけ止まり線）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⑦</a:t>
            </a:r>
            <a:r>
              <a:rPr lang="ja-JP" altLang="en-US" sz="2800" b="1" dirty="0"/>
              <a:t>地域防災に役立つ人材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/>
              <a:t>　</a:t>
            </a:r>
            <a:r>
              <a:rPr lang="ja-JP" altLang="en-US" sz="2800" b="1" dirty="0" smtClean="0"/>
              <a:t>　⑧</a:t>
            </a:r>
            <a:r>
              <a:rPr lang="ja-JP" altLang="en-US" sz="2800" b="1" dirty="0"/>
              <a:t>災害時要援護者のいる</a:t>
            </a:r>
            <a:r>
              <a:rPr lang="ja-JP" altLang="en-US" sz="2800" b="1" dirty="0" smtClean="0"/>
              <a:t>世帯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06496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初級編</a:t>
            </a:r>
            <a:r>
              <a:rPr lang="ja-JP" altLang="en-US" sz="3200" b="1" dirty="0">
                <a:latin typeface="+mn-ea"/>
                <a:ea typeface="+mn-ea"/>
              </a:rPr>
              <a:t>　</a:t>
            </a:r>
            <a:r>
              <a:rPr lang="en-US" altLang="ja-JP" sz="3200" b="1" dirty="0" smtClean="0">
                <a:latin typeface="+mn-ea"/>
                <a:ea typeface="+mn-ea"/>
              </a:rPr>
              <a:t/>
            </a:r>
            <a:br>
              <a:rPr lang="en-US" altLang="ja-JP" sz="3200" b="1" dirty="0" smtClean="0">
                <a:latin typeface="+mn-ea"/>
                <a:ea typeface="+mn-ea"/>
              </a:rPr>
            </a:br>
            <a:r>
              <a:rPr lang="ja-JP" altLang="en-US" sz="3200" b="1" dirty="0">
                <a:latin typeface="+mn-ea"/>
                <a:ea typeface="+mn-ea"/>
              </a:rPr>
              <a:t>＝</a:t>
            </a:r>
            <a:r>
              <a:rPr lang="ja-JP" altLang="en-US" sz="3200" b="1" dirty="0" smtClean="0">
                <a:latin typeface="+mn-ea"/>
                <a:ea typeface="+mn-ea"/>
              </a:rPr>
              <a:t>自分</a:t>
            </a:r>
            <a:r>
              <a:rPr lang="ja-JP" altLang="en-US" sz="3200" b="1" dirty="0">
                <a:latin typeface="+mn-ea"/>
                <a:ea typeface="+mn-ea"/>
              </a:rPr>
              <a:t>たちの住むまちの防災力を理解する</a:t>
            </a:r>
            <a:r>
              <a:rPr lang="ja-JP" altLang="en-US" sz="3200" b="1" dirty="0" smtClean="0">
                <a:latin typeface="+mn-ea"/>
                <a:ea typeface="+mn-ea"/>
              </a:rPr>
              <a:t>＝</a:t>
            </a:r>
            <a:endParaRPr kumimoji="1" lang="ja-JP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553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/>
              <a:t>４</a:t>
            </a:r>
            <a:r>
              <a:rPr lang="ja-JP" altLang="en-US" b="1" dirty="0"/>
              <a:t>．</a:t>
            </a:r>
            <a:r>
              <a:rPr lang="ja-JP" altLang="en-US" b="1" dirty="0" smtClean="0"/>
              <a:t>まとめ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①地域の長所（強さ）　⇒　別紙（グループ別発表資料）に記入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②地域の短所（弱さ）　</a:t>
            </a:r>
            <a:r>
              <a:rPr lang="ja-JP" altLang="en-US" b="1" dirty="0"/>
              <a:t>⇒　別紙（グループ別発表資料）に</a:t>
            </a:r>
            <a:r>
              <a:rPr lang="ja-JP" altLang="en-US" b="1" dirty="0" smtClean="0"/>
              <a:t>記入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③地域に求められること　</a:t>
            </a:r>
            <a:r>
              <a:rPr lang="ja-JP" altLang="en-US" b="1" dirty="0"/>
              <a:t>⇒　別紙（グループ別発表資料）に記入　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5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初級編</a:t>
            </a:r>
            <a:r>
              <a:rPr lang="ja-JP" altLang="en-US" sz="3200" b="1" dirty="0">
                <a:latin typeface="+mn-ea"/>
                <a:ea typeface="+mn-ea"/>
              </a:rPr>
              <a:t>　</a:t>
            </a:r>
            <a:r>
              <a:rPr lang="en-US" altLang="ja-JP" sz="3200" b="1" dirty="0" smtClean="0">
                <a:latin typeface="+mn-ea"/>
                <a:ea typeface="+mn-ea"/>
              </a:rPr>
              <a:t/>
            </a:r>
            <a:br>
              <a:rPr lang="en-US" altLang="ja-JP" sz="3200" b="1" dirty="0" smtClean="0">
                <a:latin typeface="+mn-ea"/>
                <a:ea typeface="+mn-ea"/>
              </a:rPr>
            </a:br>
            <a:r>
              <a:rPr lang="ja-JP" altLang="en-US" sz="3200" b="1" dirty="0">
                <a:latin typeface="+mn-ea"/>
                <a:ea typeface="+mn-ea"/>
              </a:rPr>
              <a:t>＝</a:t>
            </a:r>
            <a:r>
              <a:rPr lang="ja-JP" altLang="en-US" sz="3200" b="1" dirty="0" smtClean="0">
                <a:latin typeface="+mn-ea"/>
                <a:ea typeface="+mn-ea"/>
              </a:rPr>
              <a:t>自分</a:t>
            </a:r>
            <a:r>
              <a:rPr lang="ja-JP" altLang="en-US" sz="3200" b="1" dirty="0">
                <a:latin typeface="+mn-ea"/>
                <a:ea typeface="+mn-ea"/>
              </a:rPr>
              <a:t>たちの住むまちの防災力を理解する</a:t>
            </a:r>
            <a:r>
              <a:rPr lang="ja-JP" altLang="en-US" sz="3200" b="1" dirty="0" smtClean="0">
                <a:latin typeface="+mn-ea"/>
                <a:ea typeface="+mn-ea"/>
              </a:rPr>
              <a:t>＝</a:t>
            </a:r>
            <a:r>
              <a:rPr lang="ja-JP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endParaRPr kumimoji="1" lang="ja-JP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89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b="1" dirty="0" smtClean="0">
                <a:solidFill>
                  <a:srgbClr val="FF0000"/>
                </a:solidFill>
              </a:rPr>
              <a:t>※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ステップ２　地域</a:t>
            </a:r>
            <a:r>
              <a:rPr lang="ja-JP" altLang="en-US" sz="2800" b="1" dirty="0">
                <a:solidFill>
                  <a:srgbClr val="FF0000"/>
                </a:solidFill>
              </a:rPr>
              <a:t>で起こり得る被害を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書き込む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b="1" dirty="0" smtClean="0"/>
              <a:t>　　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①対象となる想定地震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②地震発生に伴う被害想定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③被害想定を地図（ビニールシート上に）に書き込む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800" b="1" dirty="0" smtClean="0"/>
              <a:t>　　④その他想定される被害、及び事柄を抽出する</a:t>
            </a:r>
            <a:endParaRPr lang="en-US" altLang="ja-JP" sz="2800" b="1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中級編・応用編（前半の部）</a:t>
            </a:r>
            <a:r>
              <a:rPr kumimoji="1" lang="ja-JP" altLang="en-US" sz="2400" b="1" dirty="0" smtClean="0">
                <a:latin typeface="+mn-ea"/>
                <a:ea typeface="+mn-ea"/>
              </a:rPr>
              <a:t>　</a:t>
            </a:r>
            <a:r>
              <a:rPr kumimoji="1" lang="en-US" altLang="ja-JP" sz="2400" b="1" dirty="0" smtClean="0">
                <a:latin typeface="+mn-ea"/>
                <a:ea typeface="+mn-ea"/>
              </a:rPr>
              <a:t/>
            </a:r>
            <a:br>
              <a:rPr kumimoji="1" lang="en-US" altLang="ja-JP" sz="2400" b="1" dirty="0" smtClean="0">
                <a:latin typeface="+mn-ea"/>
                <a:ea typeface="+mn-ea"/>
              </a:rPr>
            </a:br>
            <a:r>
              <a:rPr kumimoji="1" lang="ja-JP" altLang="en-US" sz="2400" b="1" dirty="0" smtClean="0">
                <a:latin typeface="+mn-ea"/>
                <a:ea typeface="+mn-ea"/>
              </a:rPr>
              <a:t>＝自分たちの住むまちに襲いかかる外力を理解し　想定されるまちの被害と対策を検討する＝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kumimoji="1" lang="en-US" altLang="ja-JP" sz="2400" b="1" dirty="0" smtClean="0">
                <a:solidFill>
                  <a:srgbClr val="FF0000"/>
                </a:solidFill>
                <a:latin typeface="+mn-ea"/>
                <a:ea typeface="+mn-ea"/>
              </a:rPr>
            </a:br>
            <a:endParaRPr kumimoji="1" lang="ja-JP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473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2204864"/>
            <a:ext cx="7992888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b="1" dirty="0" smtClean="0"/>
              <a:t>≪災害想定≫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・発生日時：　平成２９年３月１８日（土）午後１時頃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　・発生場所</a:t>
            </a:r>
            <a:r>
              <a:rPr lang="ja-JP" altLang="en-US" b="1" dirty="0" smtClean="0"/>
              <a:t>：　千葉県下で大規模な直下型地震が発生</a:t>
            </a:r>
            <a:endParaRPr lang="en-US" altLang="ja-JP" b="1" dirty="0" smtClean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 smtClean="0"/>
              <a:t>≪地震情報≫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・震源：　千葉県千葉市中央付近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　・規模：　</a:t>
            </a:r>
            <a:r>
              <a:rPr kumimoji="1" lang="en-US" altLang="ja-JP" b="1" dirty="0" smtClean="0"/>
              <a:t>M</a:t>
            </a:r>
            <a:r>
              <a:rPr kumimoji="1" lang="ja-JP" altLang="en-US" b="1" dirty="0" smtClean="0"/>
              <a:t>７．４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　・震度：　千葉市の全域で震度６強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b="1" dirty="0" smtClean="0"/>
              <a:t>・津波の有無：　津波の心配はない</a:t>
            </a: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pPr marL="0" lvl="0" indent="0"/>
            <a:r>
              <a:rPr kumimoji="1" lang="ja-JP" altLang="en-US" sz="3600" b="1" dirty="0" smtClean="0"/>
              <a:t>対象となる想定地震　　　　　　　　　　　　　</a:t>
            </a:r>
            <a:r>
              <a:rPr kumimoji="1" lang="ja-JP" altLang="en-US" sz="2700" b="1" dirty="0" smtClean="0">
                <a:solidFill>
                  <a:srgbClr val="FF0000"/>
                </a:solidFill>
              </a:rPr>
              <a:t>　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4914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9552" y="2060848"/>
            <a:ext cx="8064896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/>
              <a:t>建物　・市内においては、全体の約４０％の建物に甚大な被害あり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火災　・建築物密集地域を中心に多発（数か所で出火）している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人的　・死亡者数百人以上、負傷者千人以上と予想される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</a:t>
            </a:r>
            <a:r>
              <a:rPr kumimoji="1" lang="ja-JP" altLang="en-US" b="1" dirty="0" smtClean="0"/>
              <a:t>・市内の病院は負傷者が殺到している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　　　・各避難所には避難者が溢れている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道路　・国道、県道、市内の主要幹線道路は通行不能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鉄道　・</a:t>
            </a:r>
            <a:r>
              <a:rPr lang="en-US" altLang="ja-JP" b="1" dirty="0" smtClean="0"/>
              <a:t>JR</a:t>
            </a:r>
            <a:r>
              <a:rPr lang="ja-JP" altLang="en-US" b="1" dirty="0" err="1" smtClean="0"/>
              <a:t>、</a:t>
            </a:r>
            <a:r>
              <a:rPr lang="ja-JP" altLang="en-US" b="1" dirty="0" smtClean="0"/>
              <a:t>私鉄ともに不通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電力　・市内全域で停電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ガス　 ・市内全域で供給停止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水道　・上下水道は市内全域で断水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            ・下水道管も相当の被害を受けていると予想される</a:t>
            </a:r>
            <a:endParaRPr lang="en-US" altLang="ja-JP" b="1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ja-JP" altLang="en-US" sz="3600" b="1" dirty="0"/>
              <a:t>地震</a:t>
            </a:r>
            <a:r>
              <a:rPr lang="ja-JP" altLang="en-US" sz="3600" b="1" dirty="0" smtClean="0"/>
              <a:t>発生に伴う被害想定　　　　　　　　　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21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6000" dirty="0" smtClean="0">
                <a:solidFill>
                  <a:srgbClr val="FF0000"/>
                </a:solidFill>
              </a:rPr>
              <a:t>休憩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95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39552" y="2564904"/>
            <a:ext cx="8208912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ステップ３　地域で起こり得る被害への対策を検討する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 smtClean="0"/>
              <a:t>①地域の防災や災害救援についてのプラス要素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　　　　　　　　　　⇒</a:t>
            </a:r>
            <a:r>
              <a:rPr lang="ja-JP" altLang="en-US" b="1" dirty="0"/>
              <a:t>　別紙（グループ別発表資料）に記入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②</a:t>
            </a:r>
            <a:r>
              <a:rPr lang="ja-JP" altLang="en-US" b="1" dirty="0"/>
              <a:t>地域の防災や災害救援について</a:t>
            </a:r>
            <a:r>
              <a:rPr lang="ja-JP" altLang="en-US" b="1" dirty="0" smtClean="0"/>
              <a:t>のマイナス要素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/>
              <a:t>　</a:t>
            </a:r>
            <a:r>
              <a:rPr kumimoji="1" lang="ja-JP" altLang="en-US" b="1" dirty="0" smtClean="0"/>
              <a:t>　　　　　　　　　　</a:t>
            </a:r>
            <a:r>
              <a:rPr lang="ja-JP" altLang="en-US" b="1" dirty="0" smtClean="0"/>
              <a:t>⇒</a:t>
            </a:r>
            <a:r>
              <a:rPr lang="ja-JP" altLang="en-US" b="1" dirty="0"/>
              <a:t>　別紙（グループ別発表資料）に記入</a:t>
            </a:r>
            <a:endParaRPr lang="en-US" altLang="ja-JP" b="1" dirty="0"/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sp>
        <p:nvSpPr>
          <p:cNvPr id="5" name="タイトル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728192"/>
          </a:xfrm>
        </p:spPr>
        <p:txBody>
          <a:bodyPr>
            <a:no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中級編・応用編　（後半の部）</a:t>
            </a:r>
            <a:r>
              <a:rPr kumimoji="1" lang="en-US" altLang="ja-JP" sz="2400" b="1" dirty="0" smtClean="0">
                <a:latin typeface="+mn-ea"/>
                <a:ea typeface="+mn-ea"/>
              </a:rPr>
              <a:t/>
            </a:r>
            <a:br>
              <a:rPr kumimoji="1" lang="en-US" altLang="ja-JP" sz="2400" b="1" dirty="0" smtClean="0">
                <a:latin typeface="+mn-ea"/>
                <a:ea typeface="+mn-ea"/>
              </a:rPr>
            </a:br>
            <a:r>
              <a:rPr kumimoji="1" lang="ja-JP" altLang="en-US" sz="2400" b="1" dirty="0" smtClean="0">
                <a:latin typeface="+mn-ea"/>
                <a:ea typeface="+mn-ea"/>
              </a:rPr>
              <a:t>＝自分たちの住むまちに襲いかかる外力を理解し　想定されるまちの被害と対策を検討する＝</a:t>
            </a:r>
            <a:endParaRPr kumimoji="1" lang="ja-JP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613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187624" y="2636912"/>
            <a:ext cx="684076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ステップ４　全グループが発表する</a:t>
            </a:r>
            <a:endParaRPr lang="en-US" altLang="ja-JP" sz="2800" b="1" dirty="0"/>
          </a:p>
          <a:p>
            <a:pPr marL="0" indent="0">
              <a:buNone/>
            </a:pP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b="1" dirty="0" smtClean="0"/>
              <a:t>　　　　・発表</a:t>
            </a:r>
            <a:endParaRPr lang="en-US" altLang="ja-JP" sz="2800" b="1" dirty="0"/>
          </a:p>
          <a:p>
            <a:pPr marL="0" indent="0">
              <a:buNone/>
            </a:pPr>
            <a:endParaRPr kumimoji="1" lang="en-US" altLang="ja-JP" sz="2800" b="1" dirty="0" smtClean="0"/>
          </a:p>
          <a:p>
            <a:pPr marL="0" indent="0">
              <a:buNone/>
            </a:pPr>
            <a:r>
              <a:rPr kumimoji="1" lang="ja-JP" altLang="en-US" sz="2800" b="1" dirty="0" smtClean="0"/>
              <a:t>　　　　・討論</a:t>
            </a:r>
            <a:endParaRPr kumimoji="1" lang="en-US" altLang="ja-JP" sz="2800" b="1" dirty="0" smtClean="0"/>
          </a:p>
          <a:p>
            <a:pPr marL="0" indent="0">
              <a:buNone/>
            </a:pPr>
            <a:endParaRPr lang="en-US" altLang="ja-JP" sz="2800" b="1" dirty="0"/>
          </a:p>
          <a:p>
            <a:pPr marL="0" indent="0">
              <a:buNone/>
            </a:pPr>
            <a:r>
              <a:rPr kumimoji="1" lang="ja-JP" altLang="en-US" sz="2800" b="1" dirty="0" smtClean="0"/>
              <a:t>　　　　・講評</a:t>
            </a:r>
            <a:endParaRPr kumimoji="1" lang="ja-JP" altLang="en-US" sz="28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評価・検証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ja-JP" altLang="en-US" sz="2800" b="1" dirty="0" smtClean="0"/>
              <a:t>＝訓練を通じての「気づき（発見）」の共有＝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348880"/>
            <a:ext cx="8424936" cy="4032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ja-JP" sz="1800" b="1" dirty="0" smtClean="0">
                <a:latin typeface="+mn-ea"/>
              </a:rPr>
              <a:t>１３：３５</a:t>
            </a:r>
            <a:r>
              <a:rPr lang="ja-JP" altLang="ja-JP" sz="1800" b="1" dirty="0">
                <a:latin typeface="+mn-ea"/>
              </a:rPr>
              <a:t>～１３：５０　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</a:rPr>
              <a:t>防災塾だるま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挨拶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と</a:t>
            </a:r>
            <a:r>
              <a:rPr lang="en-US" altLang="ja-JP" sz="1800" b="1" dirty="0" smtClean="0">
                <a:solidFill>
                  <a:srgbClr val="FF0000"/>
                </a:solidFill>
                <a:latin typeface="+mn-ea"/>
              </a:rPr>
              <a:t>DIG</a:t>
            </a:r>
            <a:r>
              <a:rPr lang="ja-JP" altLang="ja-JP" sz="1800" b="1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説明</a:t>
            </a:r>
            <a:r>
              <a:rPr lang="en-US" altLang="ja-JP" sz="18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（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</a:rPr>
              <a:t>白田ﾘｰﾀﾞｰ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altLang="ja-JP" sz="18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ja-JP" altLang="ja-JP" sz="1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１３：５０～１６：５５  </a:t>
            </a:r>
            <a:r>
              <a:rPr lang="en-US" altLang="ja-JP" sz="1800" b="1" dirty="0" smtClean="0">
                <a:solidFill>
                  <a:srgbClr val="FF0000"/>
                </a:solidFill>
                <a:latin typeface="+mn-ea"/>
              </a:rPr>
              <a:t>DIG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体験ワークショップ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</a:rPr>
              <a:t>・・・</a:t>
            </a:r>
            <a:r>
              <a:rPr lang="en-US" altLang="ja-JP" sz="1800" b="1" dirty="0" smtClean="0">
                <a:solidFill>
                  <a:srgbClr val="FF0000"/>
                </a:solidFill>
                <a:latin typeface="+mn-ea"/>
              </a:rPr>
              <a:t>DIG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の実践（</a:t>
            </a:r>
            <a:r>
              <a:rPr lang="ja-JP" altLang="ja-JP" sz="1800" b="1" dirty="0">
                <a:solidFill>
                  <a:srgbClr val="FF0000"/>
                </a:solidFill>
                <a:latin typeface="+mn-ea"/>
              </a:rPr>
              <a:t>中村</a:t>
            </a:r>
            <a:r>
              <a:rPr lang="ja-JP" altLang="en-US" sz="1800" b="1" dirty="0">
                <a:solidFill>
                  <a:srgbClr val="FF0000"/>
                </a:solidFill>
                <a:latin typeface="+mn-ea"/>
              </a:rPr>
              <a:t>講師）</a:t>
            </a:r>
            <a:endParaRPr lang="ja-JP" altLang="ja-JP" sz="1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　　　　　　　　　　　・</a:t>
            </a:r>
            <a:r>
              <a:rPr lang="ja-JP" altLang="ja-JP" sz="1800" b="1" dirty="0" smtClean="0">
                <a:latin typeface="+mn-ea"/>
              </a:rPr>
              <a:t>アイスブレーキング</a:t>
            </a:r>
            <a:r>
              <a:rPr lang="en-US" altLang="ja-JP" sz="1800" b="1" dirty="0">
                <a:latin typeface="+mn-ea"/>
              </a:rPr>
              <a:t> </a:t>
            </a:r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　　　　　　　　　　　・</a:t>
            </a:r>
            <a:r>
              <a:rPr lang="ja-JP" altLang="ja-JP" sz="1800" b="1" dirty="0" smtClean="0">
                <a:latin typeface="+mn-ea"/>
              </a:rPr>
              <a:t>初級編</a:t>
            </a:r>
            <a:r>
              <a:rPr lang="ja-JP" altLang="en-US" sz="1800" b="1" dirty="0" smtClean="0">
                <a:latin typeface="+mn-ea"/>
              </a:rPr>
              <a:t>（ステップ１）</a:t>
            </a:r>
            <a:r>
              <a:rPr lang="en-US" altLang="ja-JP" sz="1800" b="1" dirty="0" smtClean="0">
                <a:latin typeface="+mn-ea"/>
              </a:rPr>
              <a:t>=</a:t>
            </a:r>
            <a:r>
              <a:rPr lang="ja-JP" altLang="en-US" sz="1800" b="1" dirty="0" smtClean="0">
                <a:latin typeface="+mn-ea"/>
              </a:rPr>
              <a:t>自分</a:t>
            </a:r>
            <a:r>
              <a:rPr lang="ja-JP" altLang="en-US" sz="1800" b="1" dirty="0">
                <a:latin typeface="+mn-ea"/>
              </a:rPr>
              <a:t>たちの住む</a:t>
            </a:r>
            <a:r>
              <a:rPr lang="ja-JP" altLang="ja-JP" sz="1800" b="1" dirty="0">
                <a:latin typeface="+mn-ea"/>
              </a:rPr>
              <a:t>まちの防災力を理解する</a:t>
            </a:r>
            <a:r>
              <a:rPr lang="ja-JP" altLang="en-US" sz="1800" b="1" dirty="0">
                <a:latin typeface="+mn-ea"/>
              </a:rPr>
              <a:t>＝</a:t>
            </a:r>
            <a:endParaRPr lang="en-US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　　　　　　　　　　　・</a:t>
            </a:r>
            <a:r>
              <a:rPr lang="ja-JP" altLang="ja-JP" sz="1800" b="1" dirty="0" smtClean="0">
                <a:latin typeface="+mn-ea"/>
              </a:rPr>
              <a:t>中級編</a:t>
            </a:r>
            <a:r>
              <a:rPr lang="ja-JP" altLang="ja-JP" sz="1800" b="1" dirty="0">
                <a:latin typeface="+mn-ea"/>
              </a:rPr>
              <a:t>・</a:t>
            </a:r>
            <a:r>
              <a:rPr lang="ja-JP" altLang="ja-JP" sz="1800" b="1" dirty="0" smtClean="0">
                <a:latin typeface="+mn-ea"/>
              </a:rPr>
              <a:t>応用編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</a:t>
            </a:r>
            <a:r>
              <a:rPr lang="en-US" altLang="ja-JP" sz="1800" b="1" dirty="0" smtClean="0">
                <a:latin typeface="+mn-ea"/>
              </a:rPr>
              <a:t>【</a:t>
            </a:r>
            <a:r>
              <a:rPr lang="ja-JP" altLang="en-US" sz="1800" b="1" dirty="0" smtClean="0">
                <a:latin typeface="+mn-ea"/>
              </a:rPr>
              <a:t>前半</a:t>
            </a:r>
            <a:r>
              <a:rPr lang="en-US" altLang="ja-JP" sz="1800" b="1" dirty="0" smtClean="0">
                <a:latin typeface="+mn-ea"/>
              </a:rPr>
              <a:t>(</a:t>
            </a:r>
            <a:r>
              <a:rPr lang="ja-JP" altLang="en-US" sz="1800" b="1" dirty="0" smtClean="0">
                <a:latin typeface="+mn-ea"/>
              </a:rPr>
              <a:t>ステップ２</a:t>
            </a:r>
            <a:r>
              <a:rPr lang="en-US" altLang="ja-JP" sz="1800" b="1" dirty="0" smtClean="0">
                <a:latin typeface="+mn-ea"/>
              </a:rPr>
              <a:t>)】=</a:t>
            </a:r>
            <a:r>
              <a:rPr lang="ja-JP" altLang="en-US" sz="1800" b="1" dirty="0" smtClean="0">
                <a:latin typeface="+mn-ea"/>
              </a:rPr>
              <a:t>自分</a:t>
            </a:r>
            <a:r>
              <a:rPr lang="ja-JP" altLang="en-US" sz="1800" b="1" dirty="0">
                <a:latin typeface="+mn-ea"/>
              </a:rPr>
              <a:t>たちの住むまちに襲いかかる</a:t>
            </a:r>
            <a:r>
              <a:rPr lang="ja-JP" altLang="en-US" sz="1800" b="1" dirty="0" smtClean="0">
                <a:latin typeface="+mn-ea"/>
              </a:rPr>
              <a:t>外力を</a:t>
            </a:r>
            <a:r>
              <a:rPr lang="ja-JP" altLang="en-US" sz="1800" b="1" dirty="0">
                <a:latin typeface="+mn-ea"/>
              </a:rPr>
              <a:t>理解</a:t>
            </a:r>
            <a:r>
              <a:rPr lang="ja-JP" altLang="en-US" sz="1800" b="1" dirty="0" smtClean="0">
                <a:latin typeface="+mn-ea"/>
              </a:rPr>
              <a:t>し、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　　　　　　　 　　　　　想定されるまち</a:t>
            </a:r>
            <a:r>
              <a:rPr lang="ja-JP" altLang="en-US" sz="1800" b="1" dirty="0">
                <a:latin typeface="+mn-ea"/>
              </a:rPr>
              <a:t>の</a:t>
            </a:r>
            <a:r>
              <a:rPr lang="ja-JP" altLang="en-US" sz="1800" b="1" dirty="0" smtClean="0">
                <a:latin typeface="+mn-ea"/>
              </a:rPr>
              <a:t>被害を</a:t>
            </a:r>
            <a:r>
              <a:rPr lang="ja-JP" altLang="en-US" sz="1800" b="1" dirty="0">
                <a:latin typeface="+mn-ea"/>
              </a:rPr>
              <a:t>検討</a:t>
            </a:r>
            <a:r>
              <a:rPr lang="ja-JP" altLang="en-US" sz="1800" b="1" dirty="0" smtClean="0">
                <a:latin typeface="+mn-ea"/>
              </a:rPr>
              <a:t>する</a:t>
            </a:r>
            <a:r>
              <a:rPr lang="en-US" altLang="ja-JP" sz="1800" b="1" dirty="0" smtClean="0">
                <a:latin typeface="+mn-ea"/>
              </a:rPr>
              <a:t>=</a:t>
            </a: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　　                  　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休憩（１５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：１０</a:t>
            </a:r>
            <a:r>
              <a:rPr lang="ja-JP" altLang="ja-JP" sz="1800" b="1" dirty="0">
                <a:solidFill>
                  <a:srgbClr val="FF0000"/>
                </a:solidFill>
                <a:latin typeface="+mn-ea"/>
              </a:rPr>
              <a:t>～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１５：２５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）</a:t>
            </a:r>
            <a:endParaRPr lang="en-US" altLang="ja-JP" sz="18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　　　　　　　　　　　　</a:t>
            </a:r>
            <a:r>
              <a:rPr lang="en-US" altLang="ja-JP" sz="1800" b="1" dirty="0" smtClean="0">
                <a:latin typeface="+mn-ea"/>
              </a:rPr>
              <a:t>【</a:t>
            </a:r>
            <a:r>
              <a:rPr lang="ja-JP" altLang="ja-JP" sz="1800" b="1" dirty="0" smtClean="0">
                <a:latin typeface="+mn-ea"/>
              </a:rPr>
              <a:t>後半</a:t>
            </a:r>
            <a:r>
              <a:rPr lang="en-US" altLang="ja-JP" sz="1800" b="1" dirty="0" smtClean="0">
                <a:latin typeface="+mn-ea"/>
              </a:rPr>
              <a:t>(</a:t>
            </a:r>
            <a:r>
              <a:rPr lang="ja-JP" altLang="en-US" sz="1800" b="1" dirty="0" smtClean="0">
                <a:latin typeface="+mn-ea"/>
              </a:rPr>
              <a:t>ステップ３</a:t>
            </a:r>
            <a:r>
              <a:rPr lang="en-US" altLang="ja-JP" sz="1800" b="1" dirty="0" smtClean="0">
                <a:latin typeface="+mn-ea"/>
              </a:rPr>
              <a:t>)】=</a:t>
            </a:r>
            <a:r>
              <a:rPr lang="ja-JP" altLang="en-US" sz="1800" b="1" dirty="0" smtClean="0">
                <a:latin typeface="+mn-ea"/>
              </a:rPr>
              <a:t>地域で起こり得る</a:t>
            </a:r>
            <a:r>
              <a:rPr lang="ja-JP" altLang="en-US" sz="1800" b="1" dirty="0">
                <a:latin typeface="+mn-ea"/>
              </a:rPr>
              <a:t>被害への対策を</a:t>
            </a:r>
            <a:r>
              <a:rPr lang="ja-JP" altLang="en-US" sz="1800" b="1" dirty="0" smtClean="0">
                <a:latin typeface="+mn-ea"/>
              </a:rPr>
              <a:t>検討する</a:t>
            </a:r>
            <a:r>
              <a:rPr lang="en-US" altLang="ja-JP" sz="1800" b="1" dirty="0" smtClean="0">
                <a:latin typeface="+mn-ea"/>
              </a:rPr>
              <a:t>=</a:t>
            </a:r>
            <a:r>
              <a:rPr lang="ja-JP" altLang="ja-JP" sz="1800" b="1" dirty="0">
                <a:latin typeface="+mn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1800" b="1" dirty="0" smtClean="0">
                <a:latin typeface="+mn-ea"/>
              </a:rPr>
              <a:t>　　　　　　　　　　　・</a:t>
            </a:r>
            <a:r>
              <a:rPr lang="ja-JP" altLang="ja-JP" sz="1800" b="1" dirty="0" smtClean="0">
                <a:latin typeface="+mn-ea"/>
              </a:rPr>
              <a:t>評価</a:t>
            </a:r>
            <a:r>
              <a:rPr lang="ja-JP" altLang="ja-JP" sz="1800" b="1" dirty="0">
                <a:latin typeface="+mn-ea"/>
              </a:rPr>
              <a:t>・</a:t>
            </a:r>
            <a:r>
              <a:rPr lang="ja-JP" altLang="ja-JP" sz="1800" b="1" dirty="0" smtClean="0">
                <a:latin typeface="+mn-ea"/>
              </a:rPr>
              <a:t>検証</a:t>
            </a:r>
            <a:r>
              <a:rPr lang="ja-JP" altLang="en-US" sz="1800" b="1" dirty="0" smtClean="0">
                <a:latin typeface="+mn-ea"/>
              </a:rPr>
              <a:t>（ステップ</a:t>
            </a:r>
            <a:r>
              <a:rPr lang="ja-JP" altLang="en-US" sz="1800" b="1" dirty="0">
                <a:latin typeface="+mn-ea"/>
              </a:rPr>
              <a:t>４：グループ発表・討論</a:t>
            </a:r>
            <a:r>
              <a:rPr lang="ja-JP" altLang="en-US" sz="1800" b="1" dirty="0" smtClean="0">
                <a:latin typeface="+mn-ea"/>
              </a:rPr>
              <a:t>）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　　　　　　　　　　　</a:t>
            </a:r>
            <a:r>
              <a:rPr lang="en-US" altLang="ja-JP" sz="1800" b="1" dirty="0" smtClean="0">
                <a:latin typeface="+mn-ea"/>
              </a:rPr>
              <a:t>=</a:t>
            </a:r>
            <a:r>
              <a:rPr lang="ja-JP" altLang="en-US" sz="1800" b="1" dirty="0" smtClean="0">
                <a:latin typeface="+mn-ea"/>
              </a:rPr>
              <a:t>訓練</a:t>
            </a:r>
            <a:r>
              <a:rPr lang="ja-JP" altLang="en-US" sz="1800" b="1" dirty="0">
                <a:latin typeface="+mn-ea"/>
              </a:rPr>
              <a:t>を通じての</a:t>
            </a:r>
            <a:r>
              <a:rPr lang="ja-JP" altLang="en-US" sz="1800" b="1" dirty="0" smtClean="0">
                <a:latin typeface="+mn-ea"/>
              </a:rPr>
              <a:t>「気づき</a:t>
            </a:r>
            <a:r>
              <a:rPr lang="ja-JP" altLang="en-US" sz="1800" b="1" dirty="0">
                <a:latin typeface="+mn-ea"/>
              </a:rPr>
              <a:t>（発見</a:t>
            </a:r>
            <a:r>
              <a:rPr lang="ja-JP" altLang="en-US" sz="1800" b="1" dirty="0" smtClean="0">
                <a:latin typeface="+mn-ea"/>
              </a:rPr>
              <a:t>）を共有する</a:t>
            </a:r>
            <a:r>
              <a:rPr lang="en-US" altLang="ja-JP" sz="1800" b="1" dirty="0" smtClean="0">
                <a:latin typeface="+mn-ea"/>
              </a:rPr>
              <a:t>=</a:t>
            </a:r>
          </a:p>
          <a:p>
            <a:pPr marL="0" indent="0">
              <a:buNone/>
            </a:pPr>
            <a:r>
              <a:rPr lang="en-US" altLang="ja-JP" sz="1800" b="1" dirty="0">
                <a:latin typeface="+mn-ea"/>
              </a:rPr>
              <a:t> </a:t>
            </a:r>
            <a:r>
              <a:rPr lang="en-US" altLang="ja-JP" sz="1800" b="1" dirty="0" smtClean="0">
                <a:latin typeface="+mn-ea"/>
              </a:rPr>
              <a:t>                              </a:t>
            </a:r>
            <a:endParaRPr lang="en-US" altLang="ja-JP" sz="1800" b="1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本日の進行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39286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20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6000" dirty="0" smtClean="0"/>
              <a:t>閉会挨拶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146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b="1" dirty="0" smtClean="0">
                <a:solidFill>
                  <a:srgbClr val="FF0000"/>
                </a:solidFill>
              </a:rPr>
              <a:t>想像力</a:t>
            </a:r>
            <a:r>
              <a:rPr lang="ja-JP" altLang="en-US" sz="3200" b="1" dirty="0">
                <a:solidFill>
                  <a:srgbClr val="FF0000"/>
                </a:solidFill>
              </a:rPr>
              <a:t>を高めて「もしも」に備える！</a:t>
            </a:r>
            <a:r>
              <a:rPr lang="ja-JP" altLang="en-US" sz="3200" dirty="0" smtClean="0"/>
              <a:t>　　</a:t>
            </a:r>
            <a:r>
              <a:rPr lang="ja-JP" altLang="en-US" dirty="0" smtClean="0"/>
              <a:t>　　　　　　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ＤＩＧ（ディグ）は、参加者が地図を使って防災対策を検討する訓練で、リスク・コミュニケーションの手法のひとつです。</a:t>
            </a:r>
          </a:p>
          <a:p>
            <a:pPr marL="0" indent="0">
              <a:buNone/>
            </a:pPr>
            <a:endParaRPr lang="en-US" altLang="ja-JP" sz="1400" b="1" dirty="0" smtClean="0"/>
          </a:p>
          <a:p>
            <a:pPr marL="0" indent="0">
              <a:buNone/>
            </a:pPr>
            <a:r>
              <a:rPr lang="en-US" altLang="ja-JP" b="1" dirty="0" smtClean="0"/>
              <a:t>Disaster</a:t>
            </a:r>
            <a:r>
              <a:rPr lang="ja-JP" altLang="en-US" b="1" dirty="0"/>
              <a:t>（災害）、</a:t>
            </a:r>
            <a:r>
              <a:rPr lang="en-US" altLang="ja-JP" b="1" dirty="0"/>
              <a:t>Imagination</a:t>
            </a:r>
            <a:r>
              <a:rPr lang="ja-JP" altLang="en-US" b="1" dirty="0"/>
              <a:t>（想像力）、</a:t>
            </a:r>
            <a:r>
              <a:rPr lang="en-US" altLang="ja-JP" b="1" dirty="0"/>
              <a:t>Game</a:t>
            </a:r>
            <a:r>
              <a:rPr lang="ja-JP" altLang="en-US" b="1" dirty="0"/>
              <a:t>（ゲーム）の頭文字を取って命名されました</a:t>
            </a:r>
            <a:r>
              <a:rPr lang="ja-JP" altLang="en-US" b="1" dirty="0" smtClean="0"/>
              <a:t>。</a:t>
            </a:r>
            <a:r>
              <a:rPr lang="ja-JP" altLang="en-US" b="1" dirty="0"/>
              <a:t>ＤＩＧ</a:t>
            </a:r>
            <a:r>
              <a:rPr lang="ja-JP" altLang="en-US" b="1" dirty="0" smtClean="0"/>
              <a:t>と</a:t>
            </a:r>
            <a:r>
              <a:rPr lang="ja-JP" altLang="en-US" b="1" dirty="0"/>
              <a:t>いう単語は「掘る」という意味を持つ英語の動詞でもあり、転じて、探求する、理解するといった意味をもっています。このことから</a:t>
            </a:r>
            <a:r>
              <a:rPr lang="ja-JP" altLang="en-US" b="1" dirty="0" smtClean="0"/>
              <a:t>、</a:t>
            </a:r>
            <a:r>
              <a:rPr lang="ja-JP" altLang="en-US" b="1" dirty="0"/>
              <a:t>ＤＩＧ</a:t>
            </a:r>
            <a:r>
              <a:rPr lang="ja-JP" altLang="en-US" b="1" dirty="0" smtClean="0"/>
              <a:t>と</a:t>
            </a:r>
            <a:r>
              <a:rPr lang="ja-JP" altLang="en-US" b="1" dirty="0"/>
              <a:t>いう言葉には、「災害を理解する」「まちを探求する」「防災意識を掘り起こす」という意味も込められています。</a:t>
            </a:r>
            <a:endParaRPr lang="en-US" altLang="ja-JP" b="1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pPr lvl="0"/>
            <a:r>
              <a:rPr kumimoji="1" lang="ja-JP" altLang="en-US" sz="4000" b="1" dirty="0" smtClean="0">
                <a:latin typeface="+mn-ea"/>
                <a:ea typeface="+mn-ea"/>
              </a:rPr>
              <a:t>ＤＩＧ（</a:t>
            </a:r>
            <a:r>
              <a:rPr lang="ja-JP" altLang="en-US" sz="4000" b="1" dirty="0">
                <a:latin typeface="+mn-ea"/>
                <a:ea typeface="+mn-ea"/>
              </a:rPr>
              <a:t>災害図上</a:t>
            </a:r>
            <a:r>
              <a:rPr lang="ja-JP" altLang="en-US" sz="4000" b="1" dirty="0" smtClean="0">
                <a:latin typeface="+mn-ea"/>
                <a:ea typeface="+mn-ea"/>
              </a:rPr>
              <a:t>訓練</a:t>
            </a:r>
            <a:r>
              <a:rPr kumimoji="1" lang="en-US" altLang="ja-JP" sz="4000" b="1" dirty="0" smtClean="0">
                <a:latin typeface="+mn-ea"/>
                <a:ea typeface="+mn-ea"/>
              </a:rPr>
              <a:t>)</a:t>
            </a:r>
            <a:r>
              <a:rPr kumimoji="1" lang="ja-JP" altLang="en-US" sz="4000" b="1" dirty="0" smtClean="0">
                <a:latin typeface="+mn-ea"/>
                <a:ea typeface="+mn-ea"/>
              </a:rPr>
              <a:t>とは？　</a:t>
            </a:r>
            <a:r>
              <a:rPr kumimoji="1" lang="en-US" altLang="ja-JP" sz="4000" b="1" dirty="0" smtClean="0">
                <a:latin typeface="+mn-ea"/>
                <a:ea typeface="+mn-ea"/>
              </a:rPr>
              <a:t/>
            </a:r>
            <a:br>
              <a:rPr kumimoji="1" lang="en-US" altLang="ja-JP" sz="4000" b="1" dirty="0" smtClean="0">
                <a:latin typeface="+mn-ea"/>
                <a:ea typeface="+mn-ea"/>
              </a:rPr>
            </a:br>
            <a:r>
              <a:rPr lang="ja-JP" altLang="en-US" sz="4000" b="1" dirty="0" smtClean="0">
                <a:latin typeface="+mn-ea"/>
                <a:ea typeface="+mn-ea"/>
              </a:rPr>
              <a:t>～</a:t>
            </a:r>
            <a:r>
              <a:rPr lang="en-US" altLang="ja-JP" sz="4000" b="1" u="sng" dirty="0">
                <a:solidFill>
                  <a:schemeClr val="bg1"/>
                </a:solidFill>
                <a:latin typeface="+mn-ea"/>
                <a:ea typeface="+mn-ea"/>
              </a:rPr>
              <a:t>D</a:t>
            </a:r>
            <a:r>
              <a:rPr lang="en-US" altLang="ja-JP" sz="4000" b="1" dirty="0">
                <a:latin typeface="+mn-ea"/>
                <a:ea typeface="+mn-ea"/>
              </a:rPr>
              <a:t>isaster</a:t>
            </a:r>
            <a:r>
              <a:rPr lang="ja-JP" altLang="en-US" sz="4000" b="1" dirty="0">
                <a:latin typeface="+mn-ea"/>
                <a:ea typeface="+mn-ea"/>
              </a:rPr>
              <a:t>　</a:t>
            </a:r>
            <a:r>
              <a:rPr lang="en-US" altLang="ja-JP" sz="4000" b="1" u="sng" dirty="0">
                <a:solidFill>
                  <a:schemeClr val="bg1"/>
                </a:solidFill>
                <a:latin typeface="+mn-ea"/>
                <a:ea typeface="+mn-ea"/>
              </a:rPr>
              <a:t>I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magination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en-US" altLang="ja-JP" sz="4000" b="1" u="sng" dirty="0" smtClean="0">
                <a:solidFill>
                  <a:schemeClr val="bg1"/>
                </a:solidFill>
                <a:latin typeface="+mn-ea"/>
                <a:ea typeface="+mn-ea"/>
              </a:rPr>
              <a:t>G</a:t>
            </a:r>
            <a:r>
              <a:rPr lang="en-US" altLang="ja-JP" sz="4000" b="1" dirty="0" smtClean="0">
                <a:solidFill>
                  <a:schemeClr val="bg1"/>
                </a:solidFill>
                <a:latin typeface="+mn-ea"/>
                <a:ea typeface="+mn-ea"/>
              </a:rPr>
              <a:t>ame</a:t>
            </a:r>
            <a:r>
              <a:rPr kumimoji="1" lang="ja-JP" altLang="en-US" sz="4000" b="1" dirty="0" smtClean="0">
                <a:latin typeface="+mn-ea"/>
                <a:ea typeface="+mn-ea"/>
              </a:rPr>
              <a:t>～</a:t>
            </a:r>
            <a:r>
              <a:rPr lang="ja-JP" altLang="en-US" sz="3200" dirty="0">
                <a:latin typeface="+mn-ea"/>
                <a:ea typeface="+mn-ea"/>
              </a:rPr>
              <a:t>　</a:t>
            </a:r>
            <a:r>
              <a:rPr lang="ja-JP" altLang="en-US" sz="3200" dirty="0" smtClean="0">
                <a:latin typeface="+mn-ea"/>
                <a:ea typeface="+mn-ea"/>
              </a:rPr>
              <a:t>　　　　　　　　　　　　　　　　　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73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b="1" dirty="0" smtClean="0">
                <a:solidFill>
                  <a:srgbClr val="FF0000"/>
                </a:solidFill>
              </a:rPr>
              <a:t>ＤＩＧ</a:t>
            </a:r>
            <a:r>
              <a:rPr lang="ja-JP" altLang="en-US" sz="3200" b="1" dirty="0">
                <a:solidFill>
                  <a:srgbClr val="FF0000"/>
                </a:solidFill>
              </a:rPr>
              <a:t>（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災害図上訓練）の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b="1" dirty="0" smtClean="0">
                <a:solidFill>
                  <a:srgbClr val="FF0000"/>
                </a:solidFill>
              </a:rPr>
              <a:t>ポイント</a:t>
            </a:r>
            <a:r>
              <a:rPr lang="ja-JP" altLang="en-US" sz="3200" b="1" dirty="0">
                <a:solidFill>
                  <a:srgbClr val="FF0000"/>
                </a:solidFill>
              </a:rPr>
              <a:t>は雰囲気作りと「健全な大ざっぱさ」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 smtClean="0"/>
              <a:t>ＤＩＧでは、決まった</a:t>
            </a:r>
            <a:r>
              <a:rPr lang="ja-JP" altLang="en-US" b="1" dirty="0"/>
              <a:t>ルールはありません。身近な文房具を</a:t>
            </a:r>
            <a:r>
              <a:rPr lang="ja-JP" altLang="en-US" b="1" dirty="0" smtClean="0"/>
              <a:t>使い、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参加者</a:t>
            </a:r>
            <a:r>
              <a:rPr lang="ja-JP" altLang="en-US" b="1" dirty="0"/>
              <a:t>が大きな地図を囲み、みんなで</a:t>
            </a:r>
            <a:r>
              <a:rPr lang="ja-JP" altLang="en-US" b="1" dirty="0" smtClean="0"/>
              <a:t>書き込み</a:t>
            </a:r>
            <a:r>
              <a:rPr lang="ja-JP" altLang="en-US" b="1" dirty="0"/>
              <a:t>を</a:t>
            </a:r>
            <a:r>
              <a:rPr lang="ja-JP" altLang="en-US" b="1" dirty="0" smtClean="0"/>
              <a:t>加えながら、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ワイワイ</a:t>
            </a:r>
            <a:r>
              <a:rPr lang="ja-JP" altLang="en-US" b="1" dirty="0"/>
              <a:t>と楽しく議論をしていきます。その中であなたは、</a:t>
            </a:r>
            <a:r>
              <a:rPr lang="ja-JP" altLang="en-US" b="1" dirty="0" smtClean="0"/>
              <a:t>あなた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と</a:t>
            </a:r>
            <a:r>
              <a:rPr lang="ja-JP" altLang="en-US" b="1" dirty="0"/>
              <a:t>家族が住む地域に起こるかもしれない災害を、「見える化」し</a:t>
            </a:r>
            <a:r>
              <a:rPr lang="ja-JP" altLang="en-US" b="1" dirty="0" smtClean="0"/>
              <a:t>、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より</a:t>
            </a:r>
            <a:r>
              <a:rPr lang="ja-JP" altLang="en-US" b="1" dirty="0"/>
              <a:t>具体的なものとしてとらえることができるでしょう。また、</a:t>
            </a:r>
            <a:r>
              <a:rPr lang="ja-JP" altLang="en-US" b="1" dirty="0" smtClean="0"/>
              <a:t>ゲー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ム</a:t>
            </a:r>
            <a:r>
              <a:rPr lang="ja-JP" altLang="en-US" b="1" dirty="0"/>
              <a:t>感覚で災害時の対応を考えることもできるはずです</a:t>
            </a:r>
            <a:r>
              <a:rPr lang="ja-JP" altLang="en-US" b="1" dirty="0" smtClean="0"/>
              <a:t>。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＊</a:t>
            </a:r>
            <a:r>
              <a:rPr lang="en-US" altLang="ja-JP" sz="3200" b="1" dirty="0">
                <a:solidFill>
                  <a:srgbClr val="FF0000"/>
                </a:solidFill>
                <a:latin typeface="Century" panose="02040604050505020304" pitchFamily="18" charset="0"/>
                <a:ea typeface="HG創英角ｺﾞｼｯｸUB" panose="020B0909000000000000" pitchFamily="49" charset="-128"/>
              </a:rPr>
              <a:t>DIG</a:t>
            </a:r>
            <a:r>
              <a:rPr lang="ja-JP" altLang="en-US" sz="3200" b="1" dirty="0">
                <a:solidFill>
                  <a:srgbClr val="FF0000"/>
                </a:solidFill>
                <a:latin typeface="+mj-ea"/>
              </a:rPr>
              <a:t>の成果は</a:t>
            </a:r>
            <a:r>
              <a:rPr lang="en-US" altLang="ja-JP" sz="3200" b="1" dirty="0">
                <a:solidFill>
                  <a:srgbClr val="FF0000"/>
                </a:solidFill>
                <a:latin typeface="+mj-ea"/>
              </a:rPr>
              <a:t>『</a:t>
            </a:r>
            <a:r>
              <a:rPr lang="ja-JP" altLang="en-US" sz="3200" b="1" dirty="0">
                <a:solidFill>
                  <a:srgbClr val="FF0000"/>
                </a:solidFill>
                <a:latin typeface="+mj-ea"/>
              </a:rPr>
              <a:t>気づく（発見）</a:t>
            </a:r>
            <a:r>
              <a:rPr lang="en-US" altLang="ja-JP" sz="3200" b="1" dirty="0">
                <a:solidFill>
                  <a:srgbClr val="FF0000"/>
                </a:solidFill>
                <a:latin typeface="+mj-ea"/>
              </a:rPr>
              <a:t>』</a:t>
            </a:r>
            <a:r>
              <a:rPr lang="ja-JP" altLang="en-US" sz="3200" b="1" dirty="0">
                <a:solidFill>
                  <a:srgbClr val="FF0000"/>
                </a:solidFill>
                <a:latin typeface="+mj-ea"/>
              </a:rPr>
              <a:t>です。</a:t>
            </a:r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94528"/>
          </a:xfrm>
        </p:spPr>
        <p:txBody>
          <a:bodyPr>
            <a:normAutofit fontScale="90000"/>
          </a:bodyPr>
          <a:lstStyle/>
          <a:p>
            <a:pPr lvl="0"/>
            <a:r>
              <a:rPr kumimoji="1" lang="ja-JP" altLang="en-US" sz="4000" b="1" dirty="0" smtClean="0">
                <a:latin typeface="+mn-ea"/>
                <a:ea typeface="+mn-ea"/>
              </a:rPr>
              <a:t>ＤＩＧ（</a:t>
            </a:r>
            <a:r>
              <a:rPr lang="ja-JP" altLang="en-US" sz="4000" b="1" dirty="0">
                <a:latin typeface="+mn-ea"/>
                <a:ea typeface="+mn-ea"/>
              </a:rPr>
              <a:t>災害図上</a:t>
            </a:r>
            <a:r>
              <a:rPr lang="ja-JP" altLang="en-US" sz="4000" b="1" dirty="0" smtClean="0">
                <a:latin typeface="+mn-ea"/>
                <a:ea typeface="+mn-ea"/>
              </a:rPr>
              <a:t>訓練</a:t>
            </a:r>
            <a:r>
              <a:rPr kumimoji="1" lang="en-US" altLang="ja-JP" sz="4000" b="1" dirty="0" smtClean="0">
                <a:latin typeface="+mn-ea"/>
                <a:ea typeface="+mn-ea"/>
              </a:rPr>
              <a:t>)</a:t>
            </a:r>
            <a:r>
              <a:rPr kumimoji="1" lang="ja-JP" altLang="en-US" sz="4000" b="1" dirty="0" smtClean="0">
                <a:latin typeface="+mn-ea"/>
                <a:ea typeface="+mn-ea"/>
              </a:rPr>
              <a:t>とは？　</a:t>
            </a:r>
            <a:r>
              <a:rPr kumimoji="1" lang="en-US" altLang="ja-JP" sz="4000" b="1" dirty="0" smtClean="0">
                <a:latin typeface="+mn-ea"/>
                <a:ea typeface="+mn-ea"/>
              </a:rPr>
              <a:t/>
            </a:r>
            <a:br>
              <a:rPr kumimoji="1" lang="en-US" altLang="ja-JP" sz="4000" b="1" dirty="0" smtClean="0">
                <a:latin typeface="+mn-ea"/>
                <a:ea typeface="+mn-ea"/>
              </a:rPr>
            </a:br>
            <a:r>
              <a:rPr lang="ja-JP" altLang="en-US" sz="4000" b="1" dirty="0" smtClean="0">
                <a:latin typeface="+mn-ea"/>
                <a:ea typeface="+mn-ea"/>
              </a:rPr>
              <a:t>～</a:t>
            </a:r>
            <a:r>
              <a:rPr lang="en-US" altLang="ja-JP" sz="4000" b="1" u="sng" dirty="0">
                <a:solidFill>
                  <a:schemeClr val="bg1"/>
                </a:solidFill>
                <a:latin typeface="+mn-ea"/>
                <a:ea typeface="+mn-ea"/>
              </a:rPr>
              <a:t>D</a:t>
            </a:r>
            <a:r>
              <a:rPr lang="en-US" altLang="ja-JP" sz="4000" b="1" dirty="0">
                <a:latin typeface="+mn-ea"/>
                <a:ea typeface="+mn-ea"/>
              </a:rPr>
              <a:t>isaster</a:t>
            </a:r>
            <a:r>
              <a:rPr lang="ja-JP" altLang="en-US" sz="4000" b="1" dirty="0">
                <a:latin typeface="+mn-ea"/>
                <a:ea typeface="+mn-ea"/>
              </a:rPr>
              <a:t>　</a:t>
            </a:r>
            <a:r>
              <a:rPr lang="en-US" altLang="ja-JP" sz="4000" b="1" u="sng" dirty="0">
                <a:solidFill>
                  <a:schemeClr val="bg1"/>
                </a:solidFill>
                <a:latin typeface="+mn-ea"/>
                <a:ea typeface="+mn-ea"/>
              </a:rPr>
              <a:t>I</a:t>
            </a:r>
            <a:r>
              <a:rPr lang="en-US" altLang="ja-JP" sz="4000" b="1" dirty="0">
                <a:solidFill>
                  <a:schemeClr val="bg1"/>
                </a:solidFill>
                <a:latin typeface="+mn-ea"/>
                <a:ea typeface="+mn-ea"/>
              </a:rPr>
              <a:t>magination</a:t>
            </a:r>
            <a:r>
              <a:rPr lang="ja-JP" altLang="en-US" sz="4000" b="1" dirty="0">
                <a:solidFill>
                  <a:schemeClr val="bg1"/>
                </a:solidFill>
                <a:latin typeface="+mn-ea"/>
                <a:ea typeface="+mn-ea"/>
              </a:rPr>
              <a:t>　</a:t>
            </a:r>
            <a:r>
              <a:rPr lang="en-US" altLang="ja-JP" sz="4000" b="1" u="sng" dirty="0" smtClean="0">
                <a:solidFill>
                  <a:schemeClr val="bg1"/>
                </a:solidFill>
                <a:latin typeface="+mn-ea"/>
                <a:ea typeface="+mn-ea"/>
              </a:rPr>
              <a:t>G</a:t>
            </a:r>
            <a:r>
              <a:rPr lang="en-US" altLang="ja-JP" sz="4000" b="1" dirty="0" smtClean="0">
                <a:solidFill>
                  <a:schemeClr val="bg1"/>
                </a:solidFill>
                <a:latin typeface="+mn-ea"/>
                <a:ea typeface="+mn-ea"/>
              </a:rPr>
              <a:t>ame</a:t>
            </a:r>
            <a:r>
              <a:rPr kumimoji="1" lang="ja-JP" altLang="en-US" sz="4000" b="1" dirty="0" smtClean="0">
                <a:latin typeface="+mn-ea"/>
                <a:ea typeface="+mn-ea"/>
              </a:rPr>
              <a:t>～</a:t>
            </a:r>
            <a:r>
              <a:rPr kumimoji="1" lang="en-US" altLang="ja-JP" sz="4000" b="1" dirty="0" smtClean="0">
                <a:latin typeface="+mn-ea"/>
                <a:ea typeface="+mn-ea"/>
              </a:rPr>
              <a:t/>
            </a:r>
            <a:br>
              <a:rPr kumimoji="1" lang="en-US" altLang="ja-JP" sz="4000" b="1" dirty="0" smtClean="0">
                <a:latin typeface="+mn-ea"/>
                <a:ea typeface="+mn-ea"/>
              </a:rPr>
            </a:br>
            <a:r>
              <a:rPr lang="ja-JP" altLang="en-US" sz="3200" dirty="0">
                <a:latin typeface="+mn-ea"/>
                <a:ea typeface="+mn-ea"/>
              </a:rPr>
              <a:t>　</a:t>
            </a:r>
            <a:r>
              <a:rPr lang="ja-JP" altLang="en-US" sz="3200" dirty="0" smtClean="0">
                <a:latin typeface="+mn-ea"/>
                <a:ea typeface="+mn-ea"/>
              </a:rPr>
              <a:t>　　　　　　　　　　　　　　　　　　</a:t>
            </a:r>
            <a:endParaRPr kumimoji="1" lang="ja-JP" altLang="en-US" sz="2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103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sp>
        <p:nvSpPr>
          <p:cNvPr id="5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「指定緊急避難場所」と「指定避難所</a:t>
            </a:r>
            <a:r>
              <a:rPr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1520" y="162880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平成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26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月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日施行の災害対策基本法改正に伴い、災害の種別（洪水、地震、がけ崩れなど）ごとに「指定緊急避難場所」及び「指定避難所」を平成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27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月に改めて指定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しました。</a:t>
            </a:r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6" y="2564904"/>
            <a:ext cx="8496944" cy="41044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 smtClean="0"/>
              <a:t>（１）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指定緊急避難場所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 smtClean="0"/>
              <a:t>　指定</a:t>
            </a:r>
            <a:r>
              <a:rPr lang="ja-JP" altLang="en-US" b="1" dirty="0"/>
              <a:t>緊急避難場所とは、津波、洪水等による危険が</a:t>
            </a:r>
            <a:r>
              <a:rPr lang="ja-JP" altLang="en-US" b="1" dirty="0" smtClean="0"/>
              <a:t>切迫した状況において、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住民</a:t>
            </a:r>
            <a:r>
              <a:rPr lang="ja-JP" altLang="en-US" b="1" dirty="0"/>
              <a:t>等が</a:t>
            </a:r>
            <a:r>
              <a:rPr lang="ja-JP" altLang="en-US" b="1" dirty="0" smtClean="0"/>
              <a:t>緊急に避難する際の避難先として位置付けるものであり、住民等の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生命の安全を確保を目的とするものである。</a:t>
            </a:r>
            <a:endParaRPr lang="en-US" altLang="ja-JP" b="1" dirty="0" smtClean="0"/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b="1" dirty="0" smtClean="0"/>
              <a:t>（２）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指定避難所</a:t>
            </a:r>
            <a:r>
              <a:rPr kumimoji="1" lang="ja-JP" altLang="en-US" b="1" dirty="0" smtClean="0"/>
              <a:t>（横浜市では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地域防災拠点</a:t>
            </a:r>
            <a:r>
              <a:rPr kumimoji="1" lang="ja-JP" altLang="en-US" b="1" dirty="0" smtClean="0"/>
              <a:t>と呼ぶ）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指定避難所とは、災害の危険性があり避難した住民等を</a:t>
            </a:r>
            <a:r>
              <a:rPr lang="ja-JP" altLang="en-US" b="1" dirty="0" smtClean="0"/>
              <a:t>災害の危険性</a:t>
            </a:r>
            <a:r>
              <a:rPr lang="ja-JP" altLang="en-US" b="1" dirty="0"/>
              <a:t>が</a:t>
            </a:r>
            <a:r>
              <a:rPr lang="ja-JP" altLang="en-US" b="1" dirty="0" smtClean="0"/>
              <a:t>なく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なる</a:t>
            </a:r>
            <a:r>
              <a:rPr lang="ja-JP" altLang="en-US" b="1" dirty="0"/>
              <a:t>まで必要な期間滞在させ、または災害に</a:t>
            </a:r>
            <a:r>
              <a:rPr lang="ja-JP" altLang="en-US" b="1" dirty="0" smtClean="0"/>
              <a:t>より</a:t>
            </a:r>
            <a:r>
              <a:rPr lang="ja-JP" altLang="en-US" b="1" dirty="0"/>
              <a:t>家</a:t>
            </a:r>
            <a:r>
              <a:rPr lang="ja-JP" altLang="en-US" b="1" dirty="0" smtClean="0"/>
              <a:t>に戻れなくなった住民等を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一時的に滞在させることを目的とした施設であり、市町村が指定するものである。</a:t>
            </a:r>
            <a:r>
              <a:rPr lang="ja-JP" altLang="en-US" b="1" dirty="0"/>
              <a:t>	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sz="1900" b="1" dirty="0" smtClean="0">
                <a:solidFill>
                  <a:srgbClr val="FF0000"/>
                </a:solidFill>
              </a:rPr>
              <a:t>　　　　　　　　　　　　　　　　　　　　　　</a:t>
            </a:r>
            <a:r>
              <a:rPr lang="ja-JP" altLang="en-US" sz="1900" b="1" dirty="0" smtClean="0"/>
              <a:t>＊詳細は別紙資料参照</a:t>
            </a:r>
            <a:r>
              <a:rPr lang="ja-JP" altLang="en-US" b="1" dirty="0"/>
              <a:t>	</a:t>
            </a:r>
            <a:r>
              <a:rPr lang="ja-JP" altLang="en-US" dirty="0"/>
              <a:t>			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389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2050887"/>
            <a:ext cx="8352928" cy="4042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ja-JP" sz="1800" b="1" dirty="0" smtClean="0">
                <a:latin typeface="+mn-ea"/>
              </a:rPr>
              <a:t>１３：５０</a:t>
            </a:r>
            <a:r>
              <a:rPr lang="ja-JP" altLang="ja-JP" sz="1800" b="1" dirty="0">
                <a:latin typeface="+mn-ea"/>
              </a:rPr>
              <a:t>～１４：０５　</a:t>
            </a:r>
            <a:r>
              <a:rPr lang="ja-JP" altLang="ja-JP" sz="1800" b="1" dirty="0" smtClean="0">
                <a:latin typeface="+mn-ea"/>
              </a:rPr>
              <a:t>アイスブレーキング</a:t>
            </a:r>
            <a:r>
              <a:rPr lang="ja-JP" altLang="en-US" sz="1800" b="1" dirty="0" smtClean="0">
                <a:latin typeface="+mn-ea"/>
              </a:rPr>
              <a:t>（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ファシリテーター</a:t>
            </a:r>
            <a:r>
              <a:rPr lang="ja-JP" altLang="en-US" sz="1800" b="1" dirty="0" smtClean="0">
                <a:latin typeface="+mn-ea"/>
              </a:rPr>
              <a:t>が進行）　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・</a:t>
            </a:r>
            <a:r>
              <a:rPr lang="ja-JP" altLang="ja-JP" sz="1800" b="1" dirty="0" smtClean="0">
                <a:latin typeface="+mn-ea"/>
              </a:rPr>
              <a:t>自己紹介</a:t>
            </a:r>
            <a:r>
              <a:rPr lang="ja-JP" altLang="en-US" sz="1800" b="1" dirty="0" smtClean="0">
                <a:latin typeface="+mn-ea"/>
              </a:rPr>
              <a:t>　　　　・</a:t>
            </a:r>
            <a:r>
              <a:rPr lang="ja-JP" altLang="ja-JP" sz="1800" b="1" dirty="0" smtClean="0">
                <a:latin typeface="+mn-ea"/>
              </a:rPr>
              <a:t>役割分担</a:t>
            </a:r>
            <a:r>
              <a:rPr lang="ja-JP" altLang="en-US" sz="1800" b="1" dirty="0" smtClean="0">
                <a:latin typeface="+mn-ea"/>
              </a:rPr>
              <a:t>（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リーダー兼発表者・書記</a:t>
            </a:r>
            <a:r>
              <a:rPr lang="ja-JP" altLang="en-US" sz="1800" b="1" dirty="0" smtClean="0">
                <a:latin typeface="+mn-ea"/>
              </a:rPr>
              <a:t>）</a:t>
            </a:r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800" b="1" dirty="0">
                <a:latin typeface="+mn-ea"/>
              </a:rPr>
              <a:t> </a:t>
            </a:r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ja-JP" sz="1800" b="1" dirty="0">
                <a:latin typeface="+mn-ea"/>
              </a:rPr>
              <a:t>１４：０５～１４：３５　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初級編</a:t>
            </a:r>
            <a:r>
              <a:rPr lang="en-US" altLang="ja-JP" sz="18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1800" b="1" dirty="0" smtClean="0">
                <a:latin typeface="+mn-ea"/>
              </a:rPr>
              <a:t> </a:t>
            </a:r>
            <a:r>
              <a:rPr lang="ja-JP" altLang="en-US" sz="1800" b="1" dirty="0" smtClean="0">
                <a:latin typeface="+mn-ea"/>
              </a:rPr>
              <a:t>＝自分たちの住む</a:t>
            </a:r>
            <a:r>
              <a:rPr lang="ja-JP" altLang="ja-JP" sz="1800" b="1" dirty="0" smtClean="0">
                <a:latin typeface="+mn-ea"/>
              </a:rPr>
              <a:t>まち</a:t>
            </a:r>
            <a:r>
              <a:rPr lang="ja-JP" altLang="ja-JP" sz="1800" b="1" dirty="0">
                <a:latin typeface="+mn-ea"/>
              </a:rPr>
              <a:t>の</a:t>
            </a:r>
            <a:r>
              <a:rPr lang="ja-JP" altLang="ja-JP" sz="1800" b="1" dirty="0">
                <a:solidFill>
                  <a:srgbClr val="FF0000"/>
                </a:solidFill>
                <a:latin typeface="+mn-ea"/>
              </a:rPr>
              <a:t>防災力</a:t>
            </a:r>
            <a:r>
              <a:rPr lang="ja-JP" altLang="ja-JP" sz="1800" b="1" dirty="0">
                <a:latin typeface="+mn-ea"/>
              </a:rPr>
              <a:t>を理解</a:t>
            </a:r>
            <a:r>
              <a:rPr lang="ja-JP" altLang="ja-JP" sz="1800" b="1" dirty="0" smtClean="0">
                <a:latin typeface="+mn-ea"/>
              </a:rPr>
              <a:t>する</a:t>
            </a:r>
            <a:r>
              <a:rPr lang="ja-JP" altLang="en-US" sz="1800" b="1" dirty="0" smtClean="0">
                <a:latin typeface="+mn-ea"/>
              </a:rPr>
              <a:t>＝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sz="1800" b="1" dirty="0">
                <a:latin typeface="+mn-ea"/>
              </a:rPr>
              <a:t> </a:t>
            </a:r>
            <a:r>
              <a:rPr lang="en-US" altLang="ja-JP" sz="1800" b="1" dirty="0" smtClean="0">
                <a:latin typeface="+mn-ea"/>
              </a:rPr>
              <a:t>                       ※</a:t>
            </a:r>
            <a:r>
              <a:rPr lang="ja-JP" altLang="en-US" sz="1800" b="1" dirty="0" smtClean="0">
                <a:latin typeface="+mn-ea"/>
              </a:rPr>
              <a:t>ステップ１　地図に基本情報（自然条件・まちの構造</a:t>
            </a:r>
            <a:endParaRPr lang="en-US" altLang="ja-JP" sz="1800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　　　　　　　　　・施設）を書き込む</a:t>
            </a:r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800" b="1" dirty="0">
                <a:latin typeface="+mn-ea"/>
              </a:rPr>
              <a:t> </a:t>
            </a:r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ja-JP" sz="1800" b="1" dirty="0">
                <a:latin typeface="+mn-ea"/>
              </a:rPr>
              <a:t>１４：３５～１５：１０　</a:t>
            </a:r>
            <a:r>
              <a:rPr lang="ja-JP" altLang="ja-JP" sz="1800" b="1" dirty="0">
                <a:solidFill>
                  <a:srgbClr val="FF0000"/>
                </a:solidFill>
                <a:latin typeface="+mn-ea"/>
              </a:rPr>
              <a:t>中級編・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応用編</a:t>
            </a:r>
            <a:r>
              <a:rPr lang="ja-JP" altLang="en-US" sz="1800" b="1" dirty="0" smtClean="0">
                <a:latin typeface="+mn-ea"/>
              </a:rPr>
              <a:t>　＝自分たちの住むまちに襲いかかる外力を理解し </a:t>
            </a:r>
            <a:r>
              <a:rPr lang="en-US" altLang="ja-JP" sz="1800" b="1" dirty="0" smtClean="0">
                <a:latin typeface="+mn-ea"/>
              </a:rPr>
              <a:t> </a:t>
            </a:r>
          </a:p>
          <a:p>
            <a:pPr marL="0" indent="0">
              <a:buNone/>
            </a:pP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　　　　　 　　　　　　想定されるまちの被害と対策を検討する＝</a:t>
            </a:r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800" b="1" dirty="0">
                <a:latin typeface="+mn-ea"/>
              </a:rPr>
              <a:t> </a:t>
            </a:r>
            <a:r>
              <a:rPr lang="ja-JP" altLang="en-US" sz="1800" b="1" dirty="0" smtClean="0">
                <a:latin typeface="+mn-ea"/>
              </a:rPr>
              <a:t>　　　　　　　　　　　 </a:t>
            </a:r>
            <a:r>
              <a:rPr lang="en-US" altLang="ja-JP" sz="1800" b="1" dirty="0" smtClean="0">
                <a:latin typeface="+mn-ea"/>
              </a:rPr>
              <a:t>※</a:t>
            </a:r>
            <a:r>
              <a:rPr lang="ja-JP" altLang="en-US" sz="1800" b="1" dirty="0" smtClean="0">
                <a:latin typeface="+mn-ea"/>
              </a:rPr>
              <a:t>ステップ２</a:t>
            </a:r>
            <a:r>
              <a:rPr lang="ja-JP" altLang="ja-JP" sz="1800" b="1" dirty="0">
                <a:latin typeface="+mn-ea"/>
              </a:rPr>
              <a:t>（前半の部）</a:t>
            </a:r>
            <a:r>
              <a:rPr lang="ja-JP" altLang="en-US" sz="1800" b="1" dirty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地図に地域で起こり得る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被害</a:t>
            </a:r>
            <a:r>
              <a:rPr lang="ja-JP" altLang="en-US" sz="1800" b="1" dirty="0" smtClean="0">
                <a:latin typeface="+mn-ea"/>
              </a:rPr>
              <a:t>を書き込む</a:t>
            </a:r>
            <a:endParaRPr lang="en-US" altLang="ja-JP" sz="1800" b="1" dirty="0" smtClean="0">
              <a:latin typeface="+mn-ea"/>
            </a:endParaRPr>
          </a:p>
          <a:p>
            <a:endParaRPr lang="ja-JP" altLang="ja-JP" sz="1800" b="1" dirty="0">
              <a:latin typeface="+mn-ea"/>
            </a:endParaRPr>
          </a:p>
          <a:p>
            <a:pPr marL="0" indent="0">
              <a:buNone/>
            </a:pPr>
            <a:r>
              <a:rPr lang="ja-JP" altLang="ja-JP" sz="1800" b="1" dirty="0">
                <a:latin typeface="+mn-ea"/>
              </a:rPr>
              <a:t>１５：１０～１５：２５　</a:t>
            </a:r>
            <a:r>
              <a:rPr lang="ja-JP" altLang="ja-JP" sz="1800" b="1" dirty="0" smtClean="0">
                <a:solidFill>
                  <a:srgbClr val="FF0000"/>
                </a:solidFill>
                <a:latin typeface="+mn-ea"/>
              </a:rPr>
              <a:t>休憩</a:t>
            </a:r>
            <a:endParaRPr lang="ja-JP" altLang="ja-JP" sz="1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2400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/>
              <a:t>ワークショップの</a:t>
            </a:r>
            <a:r>
              <a:rPr lang="ja-JP" altLang="en-US" sz="3600" b="1" dirty="0" smtClean="0"/>
              <a:t>内容と進め方</a:t>
            </a:r>
            <a:endParaRPr kumimoji="1" lang="ja-JP" altLang="en-US" sz="3600" b="1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220072" y="1412776"/>
            <a:ext cx="2952328" cy="432048"/>
          </a:xfrm>
          <a:prstGeom prst="wedgeRoundRectCallout">
            <a:avLst>
              <a:gd name="adj1" fmla="val -24956"/>
              <a:gd name="adj2" fmla="val -47671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全員参加　気づきを大切に</a:t>
            </a:r>
            <a:r>
              <a:rPr lang="ja-JP" altLang="en-US" dirty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97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2708920"/>
            <a:ext cx="813690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sz="1800" b="1" dirty="0"/>
              <a:t>１５：２５～１６：０５　中級編・応用編（後半の部）</a:t>
            </a:r>
            <a:endParaRPr lang="en-US" altLang="ja-JP" sz="1800" b="1" dirty="0"/>
          </a:p>
          <a:p>
            <a:pPr marL="0" indent="0">
              <a:buNone/>
            </a:pPr>
            <a:r>
              <a:rPr lang="en-US" altLang="ja-JP" sz="1800" b="1" dirty="0"/>
              <a:t>                                    </a:t>
            </a:r>
            <a:r>
              <a:rPr lang="en-US" altLang="ja-JP" sz="1800" b="1" dirty="0" smtClean="0"/>
              <a:t>※</a:t>
            </a:r>
            <a:r>
              <a:rPr lang="ja-JP" altLang="en-US" sz="1800" b="1" dirty="0"/>
              <a:t>ステップ３　地域で起こり得る被害への</a:t>
            </a:r>
            <a:r>
              <a:rPr lang="ja-JP" altLang="en-US" sz="1800" b="1" dirty="0">
                <a:solidFill>
                  <a:srgbClr val="FF0000"/>
                </a:solidFill>
              </a:rPr>
              <a:t>対策</a:t>
            </a:r>
            <a:r>
              <a:rPr lang="ja-JP" altLang="en-US" sz="1800" b="1" dirty="0" smtClean="0"/>
              <a:t>を検討</a:t>
            </a:r>
            <a:r>
              <a:rPr lang="ja-JP" altLang="en-US" sz="1800" b="1" dirty="0"/>
              <a:t>する</a:t>
            </a:r>
            <a:endParaRPr lang="ja-JP" altLang="ja-JP" sz="1800" b="1" dirty="0"/>
          </a:p>
          <a:p>
            <a:pPr marL="0" indent="0">
              <a:buNone/>
            </a:pPr>
            <a:r>
              <a:rPr lang="ja-JP" altLang="ja-JP" sz="1800" b="1" dirty="0"/>
              <a:t>　　　　　　　　　　　</a:t>
            </a:r>
            <a:r>
              <a:rPr lang="en-US" altLang="ja-JP" sz="1800" b="1" dirty="0"/>
              <a:t> </a:t>
            </a:r>
            <a:endParaRPr lang="ja-JP" altLang="ja-JP" sz="1800" b="1" dirty="0"/>
          </a:p>
          <a:p>
            <a:pPr marL="0" indent="0">
              <a:buNone/>
            </a:pPr>
            <a:r>
              <a:rPr lang="ja-JP" altLang="ja-JP" sz="1800" b="1" dirty="0"/>
              <a:t>１６：０５～１６：５５　評価・検証</a:t>
            </a:r>
            <a:r>
              <a:rPr lang="en-US" altLang="ja-JP" sz="1800" b="1" dirty="0"/>
              <a:t> </a:t>
            </a:r>
            <a:r>
              <a:rPr lang="ja-JP" altLang="en-US" sz="1800" b="1" dirty="0" smtClean="0"/>
              <a:t>＝</a:t>
            </a:r>
            <a:r>
              <a:rPr lang="ja-JP" altLang="en-US" sz="1800" b="1" dirty="0"/>
              <a:t>訓練を通じての</a:t>
            </a:r>
            <a:r>
              <a:rPr lang="ja-JP" altLang="en-US" sz="1800" b="1" dirty="0">
                <a:solidFill>
                  <a:srgbClr val="FF0000"/>
                </a:solidFill>
              </a:rPr>
              <a:t>「気づき（発見</a:t>
            </a:r>
            <a:r>
              <a:rPr lang="ja-JP" altLang="en-US" sz="1800" b="1" dirty="0" smtClean="0">
                <a:solidFill>
                  <a:srgbClr val="FF0000"/>
                </a:solidFill>
              </a:rPr>
              <a:t>）」を共有する</a:t>
            </a:r>
            <a:endParaRPr lang="en-US" altLang="ja-JP" sz="1800" b="1" dirty="0"/>
          </a:p>
          <a:p>
            <a:pPr marL="0" indent="0">
              <a:buNone/>
            </a:pPr>
            <a:r>
              <a:rPr lang="ja-JP" altLang="en-US" sz="1800" b="1" dirty="0"/>
              <a:t>　　　　　　　　　　　</a:t>
            </a:r>
            <a:r>
              <a:rPr lang="ja-JP" altLang="en-US" sz="1800" b="1" dirty="0" smtClean="0"/>
              <a:t>  </a:t>
            </a:r>
            <a:r>
              <a:rPr lang="en-US" altLang="ja-JP" sz="1800" b="1" dirty="0" smtClean="0"/>
              <a:t>※</a:t>
            </a:r>
            <a:r>
              <a:rPr lang="ja-JP" altLang="en-US" sz="1800" b="1" dirty="0"/>
              <a:t>ステップ４　</a:t>
            </a:r>
            <a:r>
              <a:rPr lang="ja-JP" altLang="en-US" sz="1800" b="1" dirty="0">
                <a:solidFill>
                  <a:srgbClr val="FF0000"/>
                </a:solidFill>
              </a:rPr>
              <a:t>全グループが発表</a:t>
            </a:r>
            <a:r>
              <a:rPr lang="ja-JP" altLang="en-US" sz="1800" b="1" dirty="0" smtClean="0"/>
              <a:t>する</a:t>
            </a:r>
            <a:endParaRPr lang="en-US" altLang="ja-JP" sz="1800" b="1" dirty="0" smtClean="0"/>
          </a:p>
          <a:p>
            <a:pPr marL="0" indent="0">
              <a:buNone/>
            </a:pPr>
            <a:r>
              <a:rPr lang="ja-JP" altLang="en-US" sz="1800" b="1" dirty="0"/>
              <a:t>　</a:t>
            </a:r>
            <a:r>
              <a:rPr lang="ja-JP" altLang="en-US" sz="1800" b="1" dirty="0" smtClean="0"/>
              <a:t>　　　　　　　　　　</a:t>
            </a:r>
            <a:endParaRPr lang="en-US" altLang="ja-JP" sz="1800" b="1" dirty="0" smtClean="0"/>
          </a:p>
          <a:p>
            <a:pPr marL="0" indent="0">
              <a:buNone/>
            </a:pPr>
            <a:r>
              <a:rPr lang="ja-JP" altLang="en-US" sz="1800" b="1" dirty="0"/>
              <a:t>　</a:t>
            </a:r>
            <a:r>
              <a:rPr lang="ja-JP" altLang="en-US" sz="1800" b="1" dirty="0" smtClean="0"/>
              <a:t>　　　　　　　　　　講評</a:t>
            </a:r>
            <a:endParaRPr lang="en-US" altLang="ja-JP" sz="1800" b="1" dirty="0" smtClean="0"/>
          </a:p>
          <a:p>
            <a:pPr marL="0" indent="0">
              <a:buNone/>
            </a:pPr>
            <a:endParaRPr lang="en-US" altLang="ja-JP" sz="1800" b="1" dirty="0"/>
          </a:p>
          <a:p>
            <a:pPr marL="0" indent="0">
              <a:buNone/>
            </a:pPr>
            <a:endParaRPr lang="en-US" altLang="ja-JP" sz="1800" b="1" dirty="0" smtClean="0"/>
          </a:p>
          <a:p>
            <a:pPr marL="0" indent="0">
              <a:buNone/>
            </a:pPr>
            <a:r>
              <a:rPr lang="ja-JP" altLang="en-US" sz="1800" b="1" dirty="0"/>
              <a:t>　</a:t>
            </a:r>
            <a:r>
              <a:rPr lang="ja-JP" altLang="en-US" sz="1800" b="1" dirty="0" smtClean="0"/>
              <a:t>　　　　　　　　　　　　　　　　　　　　　　　　　　　　　　　　　　　～ワークショップ終了　　　　　　　　　　　　　　　　　　　　　　　　　　　　　　　　　　</a:t>
            </a:r>
            <a:r>
              <a:rPr lang="ja-JP" altLang="ja-JP" sz="1800" b="1" dirty="0"/>
              <a:t>　</a:t>
            </a:r>
            <a:r>
              <a:rPr lang="ja-JP" altLang="ja-JP" sz="2000" b="1" dirty="0"/>
              <a:t>　　　　　　　　　　　</a:t>
            </a:r>
            <a:endParaRPr lang="en-US" altLang="ja-JP" sz="2000" b="1" dirty="0" smtClean="0"/>
          </a:p>
          <a:p>
            <a:pPr marL="0" indent="0">
              <a:buNone/>
            </a:pPr>
            <a:endParaRPr lang="ja-JP" altLang="ja-JP" sz="2000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b="1" dirty="0"/>
              <a:t>ワークショップの内容と</a:t>
            </a:r>
            <a:r>
              <a:rPr lang="ja-JP" altLang="en-US" sz="3600" b="1" dirty="0" smtClean="0"/>
              <a:t>進め方</a:t>
            </a:r>
            <a:endParaRPr kumimoji="1" lang="ja-JP" altLang="en-US" sz="3600" b="1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508104" y="1573250"/>
            <a:ext cx="2880320" cy="432048"/>
          </a:xfrm>
          <a:prstGeom prst="wedgeRoundRectCallout">
            <a:avLst>
              <a:gd name="adj1" fmla="val -26745"/>
              <a:gd name="adj2" fmla="val 39306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bg1"/>
                </a:solidFill>
                <a:latin typeface="+mn-ea"/>
              </a:rPr>
              <a:t>全員参加　気づきを大切に</a:t>
            </a:r>
            <a:r>
              <a:rPr lang="ja-JP" altLang="en-US" dirty="0">
                <a:solidFill>
                  <a:schemeClr val="bg1"/>
                </a:solidFill>
                <a:latin typeface="+mn-ea"/>
              </a:rPr>
              <a:t>　</a:t>
            </a:r>
            <a:endParaRPr lang="en-US" altLang="ja-JP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440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8" cy="32403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ja-JP" altLang="en-US" b="1" dirty="0" smtClean="0">
                <a:latin typeface="+mn-ea"/>
              </a:rPr>
              <a:t>１．地図＋ビニールシート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>
                <a:latin typeface="+mn-ea"/>
              </a:rPr>
              <a:t>２</a:t>
            </a:r>
            <a:r>
              <a:rPr lang="ja-JP" altLang="en-US" b="1" dirty="0" smtClean="0">
                <a:latin typeface="+mn-ea"/>
              </a:rPr>
              <a:t>．カラーペン（１０色）、修正用具（ベンゼン、ティッシュ等）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endParaRPr lang="en-US" altLang="ja-JP" b="1" dirty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 smtClean="0">
                <a:latin typeface="+mn-ea"/>
              </a:rPr>
              <a:t>３．付箋紙（大・小）、メモ用紙、筆記用具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 smtClean="0">
                <a:latin typeface="+mn-ea"/>
              </a:rPr>
              <a:t>４．「別紙（グループ別発表資料）」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endParaRPr lang="en-US" altLang="ja-JP" b="1" dirty="0">
              <a:latin typeface="+mn-ea"/>
            </a:endParaRPr>
          </a:p>
          <a:p>
            <a:pPr marL="0" lvl="0" indent="0">
              <a:buNone/>
            </a:pPr>
            <a:endParaRPr lang="ja-JP" altLang="ja-JP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2350" cy="792162"/>
          </a:xfrm>
        </p:spPr>
        <p:txBody>
          <a:bodyPr/>
          <a:lstStyle/>
          <a:p>
            <a:r>
              <a:rPr lang="ja-JP" altLang="en-US" sz="4000" b="1" dirty="0" smtClean="0"/>
              <a:t>ゲームツールについて</a:t>
            </a:r>
            <a:endParaRPr kumimoji="1" lang="ja-JP" alt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6" y="1852072"/>
            <a:ext cx="4968552" cy="4486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+mn-ea"/>
              </a:rPr>
              <a:t>千葉県の４地区（ブロック）を選定</a:t>
            </a: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+mn-ea"/>
              </a:rPr>
              <a:t>　・・・みなさんはそれぞれの地区</a:t>
            </a: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　（ブロック）の</a:t>
            </a:r>
            <a:r>
              <a:rPr lang="ja-JP" altLang="en-US" b="1" dirty="0">
                <a:latin typeface="+mn-ea"/>
              </a:rPr>
              <a:t>住民</a:t>
            </a:r>
            <a:r>
              <a:rPr lang="ja-JP" altLang="en-US" b="1" dirty="0" smtClean="0">
                <a:latin typeface="+mn-ea"/>
              </a:rPr>
              <a:t>です</a:t>
            </a: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+mn-ea"/>
              </a:rPr>
              <a:t>１班：　</a:t>
            </a:r>
            <a:r>
              <a:rPr lang="ja-JP" altLang="ja-JP" b="1" dirty="0" smtClean="0">
                <a:latin typeface="+mn-ea"/>
              </a:rPr>
              <a:t>君津木更津ブロック</a:t>
            </a:r>
            <a:endParaRPr lang="en-US" altLang="ja-JP" b="1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　　　　　（海＋山）</a:t>
            </a:r>
            <a:endParaRPr lang="ja-JP" altLang="ja-JP" b="1" dirty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 smtClean="0">
                <a:latin typeface="+mn-ea"/>
              </a:rPr>
              <a:t>２班：　</a:t>
            </a:r>
            <a:r>
              <a:rPr lang="ja-JP" altLang="ja-JP" b="1" dirty="0" smtClean="0">
                <a:latin typeface="+mn-ea"/>
              </a:rPr>
              <a:t>千葉市ブロック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　　　　　（市街地、県庁所在地）</a:t>
            </a:r>
            <a:endParaRPr lang="ja-JP" altLang="ja-JP" b="1" dirty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 smtClean="0">
                <a:latin typeface="+mn-ea"/>
              </a:rPr>
              <a:t>３班：　</a:t>
            </a:r>
            <a:r>
              <a:rPr lang="ja-JP" altLang="ja-JP" b="1" dirty="0" smtClean="0">
                <a:latin typeface="+mn-ea"/>
              </a:rPr>
              <a:t>船橋ブロック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　　　　　（市街地＋海）</a:t>
            </a:r>
            <a:endParaRPr lang="ja-JP" altLang="ja-JP" b="1" dirty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 smtClean="0">
                <a:latin typeface="+mn-ea"/>
              </a:rPr>
              <a:t>４班：　</a:t>
            </a:r>
            <a:r>
              <a:rPr lang="ja-JP" altLang="ja-JP" b="1" dirty="0" smtClean="0">
                <a:latin typeface="+mn-ea"/>
              </a:rPr>
              <a:t>松戸柏ブロック</a:t>
            </a:r>
            <a:endParaRPr lang="en-US" altLang="ja-JP" b="1" dirty="0" smtClean="0">
              <a:latin typeface="+mn-ea"/>
            </a:endParaRPr>
          </a:p>
          <a:p>
            <a:pPr marL="0" lvl="0" indent="0">
              <a:buNone/>
            </a:pPr>
            <a:r>
              <a:rPr lang="ja-JP" altLang="en-US" b="1" dirty="0">
                <a:latin typeface="+mn-ea"/>
              </a:rPr>
              <a:t>　</a:t>
            </a:r>
            <a:r>
              <a:rPr lang="ja-JP" altLang="en-US" b="1" dirty="0" smtClean="0">
                <a:latin typeface="+mn-ea"/>
              </a:rPr>
              <a:t>　　　　　　（市街地＋一級河川）</a:t>
            </a:r>
            <a:endParaRPr lang="ja-JP" altLang="ja-JP" b="1" dirty="0"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  <a:p>
            <a:pPr marL="0" indent="0">
              <a:buNone/>
            </a:pPr>
            <a:endParaRPr lang="ja-JP" altLang="ja-JP" dirty="0">
              <a:latin typeface="+mn-ea"/>
            </a:endParaRPr>
          </a:p>
          <a:p>
            <a:pPr marL="0" indent="0">
              <a:buNone/>
            </a:pPr>
            <a:endParaRPr lang="ja-JP" altLang="ja-JP" b="1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6D411-31D2-4CF9-AB0F-275EE1400C91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rmAutofit/>
          </a:bodyPr>
          <a:lstStyle/>
          <a:p>
            <a:r>
              <a:rPr lang="ja-JP" altLang="en-US" sz="3600" b="1" smtClean="0"/>
              <a:t>対象地域</a:t>
            </a:r>
            <a:r>
              <a:rPr lang="ja-JP" altLang="en-US" sz="3600" b="1" dirty="0" smtClean="0"/>
              <a:t>について</a:t>
            </a:r>
            <a:endParaRPr kumimoji="1" lang="ja-JP" altLang="en-US" sz="3600" b="1" dirty="0"/>
          </a:p>
        </p:txBody>
      </p:sp>
      <p:pic>
        <p:nvPicPr>
          <p:cNvPr id="2051" name="Picture 3" descr="C:\Users\hiroshi\Desktop\20170306\P1080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834575" cy="51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5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2069</TotalTime>
  <Words>441</Words>
  <Application>Microsoft Office PowerPoint</Application>
  <PresentationFormat>画面に合わせる (4:3)</PresentationFormat>
  <Paragraphs>214</Paragraphs>
  <Slides>20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ウェーブ</vt:lpstr>
      <vt:lpstr>（一社）千葉県建築士会女性委員会 DIG体験ﾜｰｸｼｮｯﾌﾟ</vt:lpstr>
      <vt:lpstr>本日の進行</vt:lpstr>
      <vt:lpstr>ＤＩＧ（災害図上訓練)とは？　 ～Disaster　Imagination　Game～　　　　　　　　　　　　　　　　　　　</vt:lpstr>
      <vt:lpstr>ＤＩＧ（災害図上訓練)とは？　 ～Disaster　Imagination　Game～ 　　　　　　　　　　　　　　　　　　　</vt:lpstr>
      <vt:lpstr>「指定緊急避難場所」と「指定避難所」</vt:lpstr>
      <vt:lpstr>ワークショップの内容と進め方</vt:lpstr>
      <vt:lpstr>ワークショップの内容と進め方</vt:lpstr>
      <vt:lpstr>ゲームツールについて</vt:lpstr>
      <vt:lpstr>対象地域について</vt:lpstr>
      <vt:lpstr>使用する地図と書き込み方法について</vt:lpstr>
      <vt:lpstr>アイスブレーキング （１３：５０～１４：０５)</vt:lpstr>
      <vt:lpstr>初級編　 ＝自分たちの住むまちの防災力を理解する＝</vt:lpstr>
      <vt:lpstr>初級編　 ＝自分たちの住むまちの防災力を理解する＝　</vt:lpstr>
      <vt:lpstr>中級編・応用編（前半の部）　 ＝自分たちの住むまちに襲いかかる外力を理解し　想定されるまちの被害と対策を検討する＝ </vt:lpstr>
      <vt:lpstr>対象となる想定地震　　　　　　　　　　　　　　</vt:lpstr>
      <vt:lpstr>地震発生に伴う被害想定　　　　　　　　　</vt:lpstr>
      <vt:lpstr>PowerPoint プレゼンテーション</vt:lpstr>
      <vt:lpstr>中級編・応用編　（後半の部） ＝自分たちの住むまちに襲いかかる外力を理解し　想定されるまちの被害と対策を検討する＝</vt:lpstr>
      <vt:lpstr>評価・検証 ＝訓練を通じての「気づき（発見）」の共有＝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utsugi</dc:creator>
  <cp:lastModifiedBy>narimatsu</cp:lastModifiedBy>
  <cp:revision>271</cp:revision>
  <cp:lastPrinted>2016-01-15T02:53:12Z</cp:lastPrinted>
  <dcterms:created xsi:type="dcterms:W3CDTF">2011-02-25T09:52:02Z</dcterms:created>
  <dcterms:modified xsi:type="dcterms:W3CDTF">2017-03-06T11:53:40Z</dcterms:modified>
</cp:coreProperties>
</file>